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50"/>
  </p:notesMasterIdLst>
  <p:handoutMasterIdLst>
    <p:handoutMasterId r:id="rId51"/>
  </p:handoutMasterIdLst>
  <p:sldIdLst>
    <p:sldId id="332" r:id="rId2"/>
    <p:sldId id="333" r:id="rId3"/>
    <p:sldId id="346" r:id="rId4"/>
    <p:sldId id="337" r:id="rId5"/>
    <p:sldId id="360" r:id="rId6"/>
    <p:sldId id="292" r:id="rId7"/>
    <p:sldId id="379" r:id="rId8"/>
    <p:sldId id="380" r:id="rId9"/>
    <p:sldId id="385" r:id="rId10"/>
    <p:sldId id="390" r:id="rId11"/>
    <p:sldId id="387" r:id="rId12"/>
    <p:sldId id="388" r:id="rId13"/>
    <p:sldId id="389" r:id="rId14"/>
    <p:sldId id="386" r:id="rId15"/>
    <p:sldId id="391" r:id="rId16"/>
    <p:sldId id="392" r:id="rId17"/>
    <p:sldId id="383" r:id="rId18"/>
    <p:sldId id="340" r:id="rId19"/>
    <p:sldId id="363" r:id="rId20"/>
    <p:sldId id="308" r:id="rId21"/>
    <p:sldId id="361" r:id="rId22"/>
    <p:sldId id="335" r:id="rId23"/>
    <p:sldId id="344" r:id="rId24"/>
    <p:sldId id="293" r:id="rId25"/>
    <p:sldId id="345" r:id="rId26"/>
    <p:sldId id="371" r:id="rId27"/>
    <p:sldId id="372" r:id="rId28"/>
    <p:sldId id="334" r:id="rId29"/>
    <p:sldId id="355" r:id="rId30"/>
    <p:sldId id="341" r:id="rId31"/>
    <p:sldId id="375" r:id="rId32"/>
    <p:sldId id="368" r:id="rId33"/>
    <p:sldId id="381" r:id="rId34"/>
    <p:sldId id="357" r:id="rId35"/>
    <p:sldId id="366" r:id="rId36"/>
    <p:sldId id="384" r:id="rId37"/>
    <p:sldId id="394" r:id="rId38"/>
    <p:sldId id="330" r:id="rId39"/>
    <p:sldId id="362" r:id="rId40"/>
    <p:sldId id="369" r:id="rId41"/>
    <p:sldId id="370" r:id="rId42"/>
    <p:sldId id="347" r:id="rId43"/>
    <p:sldId id="382" r:id="rId44"/>
    <p:sldId id="393" r:id="rId45"/>
    <p:sldId id="336" r:id="rId46"/>
    <p:sldId id="364" r:id="rId47"/>
    <p:sldId id="329" r:id="rId48"/>
    <p:sldId id="373"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B362"/>
    <a:srgbClr val="C3D69B"/>
    <a:srgbClr val="4BACC6"/>
    <a:srgbClr val="F79646"/>
    <a:srgbClr val="595959"/>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257" autoAdjust="0"/>
    <p:restoredTop sz="94249" autoAdjust="0"/>
  </p:normalViewPr>
  <p:slideViewPr>
    <p:cSldViewPr>
      <p:cViewPr varScale="1">
        <p:scale>
          <a:sx n="72" d="100"/>
          <a:sy n="72" d="100"/>
        </p:scale>
        <p:origin x="660" y="66"/>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4" d="100"/>
          <a:sy n="64" d="100"/>
        </p:scale>
        <p:origin x="315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hyperlink" Target="http://nh4youth.org/email-sign-ups" TargetMode="Externa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nh4youth.org/email-sign-ups" TargetMode="External"/><Relationship Id="rId7" Type="http://schemas.openxmlformats.org/officeDocument/2006/relationships/image" Target="../media/image38.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5D81B-04C0-4608-8EE7-75499B2ACCC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3FACEE7-0777-4539-992A-850BBCA2847B}">
      <dgm:prSet/>
      <dgm:spPr/>
      <dgm:t>
        <a:bodyPr/>
        <a:lstStyle/>
        <a:p>
          <a:pPr>
            <a:defRPr cap="all"/>
          </a:pPr>
          <a:r>
            <a:rPr lang="en-US"/>
            <a:t>Policy Advisory Workgroup</a:t>
          </a:r>
        </a:p>
      </dgm:t>
    </dgm:pt>
    <dgm:pt modelId="{C22E81DC-217C-4900-A78A-E9E24997A0C3}" type="parTrans" cxnId="{E85D60E6-D83C-43E0-BD28-2402AD135794}">
      <dgm:prSet/>
      <dgm:spPr/>
      <dgm:t>
        <a:bodyPr/>
        <a:lstStyle/>
        <a:p>
          <a:endParaRPr lang="en-US"/>
        </a:p>
      </dgm:t>
    </dgm:pt>
    <dgm:pt modelId="{25839D63-4293-44B6-9DA0-B52A12092305}" type="sibTrans" cxnId="{E85D60E6-D83C-43E0-BD28-2402AD135794}">
      <dgm:prSet/>
      <dgm:spPr/>
      <dgm:t>
        <a:bodyPr/>
        <a:lstStyle/>
        <a:p>
          <a:endParaRPr lang="en-US"/>
        </a:p>
      </dgm:t>
    </dgm:pt>
    <dgm:pt modelId="{8F2BD1E9-5DEE-49C6-ABBB-A1AD137054B2}">
      <dgm:prSet/>
      <dgm:spPr/>
      <dgm:t>
        <a:bodyPr/>
        <a:lstStyle/>
        <a:p>
          <a:pPr>
            <a:defRPr cap="all"/>
          </a:pPr>
          <a:r>
            <a:rPr lang="en-US"/>
            <a:t>Communications Workgroup</a:t>
          </a:r>
        </a:p>
      </dgm:t>
    </dgm:pt>
    <dgm:pt modelId="{650E36C2-5E10-4662-A075-3E9C57A30CFC}" type="parTrans" cxnId="{8477F176-D775-48DE-8E20-38D8166ECD2C}">
      <dgm:prSet/>
      <dgm:spPr/>
      <dgm:t>
        <a:bodyPr/>
        <a:lstStyle/>
        <a:p>
          <a:endParaRPr lang="en-US"/>
        </a:p>
      </dgm:t>
    </dgm:pt>
    <dgm:pt modelId="{C524D4BB-C2DD-432C-9CF3-E16F35176234}" type="sibTrans" cxnId="{8477F176-D775-48DE-8E20-38D8166ECD2C}">
      <dgm:prSet/>
      <dgm:spPr/>
      <dgm:t>
        <a:bodyPr/>
        <a:lstStyle/>
        <a:p>
          <a:endParaRPr lang="en-US"/>
        </a:p>
      </dgm:t>
    </dgm:pt>
    <dgm:pt modelId="{2C181EC6-2021-4609-B080-91925B4EC3DD}">
      <dgm:prSet/>
      <dgm:spPr/>
      <dgm:t>
        <a:bodyPr/>
        <a:lstStyle/>
        <a:p>
          <a:pPr>
            <a:defRPr cap="all"/>
          </a:pPr>
          <a:r>
            <a:rPr lang="en-US"/>
            <a:t>Behavioral Health Equity Workgroup</a:t>
          </a:r>
        </a:p>
      </dgm:t>
    </dgm:pt>
    <dgm:pt modelId="{94813A68-998F-445C-AE5C-00B9E2043727}" type="parTrans" cxnId="{12AADC64-7E1E-48A7-80F8-856922EFEABD}">
      <dgm:prSet/>
      <dgm:spPr/>
      <dgm:t>
        <a:bodyPr/>
        <a:lstStyle/>
        <a:p>
          <a:endParaRPr lang="en-US"/>
        </a:p>
      </dgm:t>
    </dgm:pt>
    <dgm:pt modelId="{E2AC44D9-B9F6-4897-92F9-A345C6FF0E82}" type="sibTrans" cxnId="{12AADC64-7E1E-48A7-80F8-856922EFEABD}">
      <dgm:prSet/>
      <dgm:spPr/>
      <dgm:t>
        <a:bodyPr/>
        <a:lstStyle/>
        <a:p>
          <a:endParaRPr lang="en-US"/>
        </a:p>
      </dgm:t>
    </dgm:pt>
    <dgm:pt modelId="{0F4C3D4D-077C-4EAE-ACA0-FA8555D29FF4}">
      <dgm:prSet/>
      <dgm:spPr/>
      <dgm:t>
        <a:bodyPr/>
        <a:lstStyle/>
        <a:p>
          <a:pPr>
            <a:defRPr cap="all"/>
          </a:pPr>
          <a:r>
            <a:rPr lang="en-US"/>
            <a:t>Workforce Development Workgroup</a:t>
          </a:r>
        </a:p>
      </dgm:t>
    </dgm:pt>
    <dgm:pt modelId="{16167E7F-B485-4DC1-8EEB-DFDE1EC9F469}" type="parTrans" cxnId="{FA184E1E-CD75-400C-B063-D7079EF5379B}">
      <dgm:prSet/>
      <dgm:spPr/>
      <dgm:t>
        <a:bodyPr/>
        <a:lstStyle/>
        <a:p>
          <a:endParaRPr lang="en-US"/>
        </a:p>
      </dgm:t>
    </dgm:pt>
    <dgm:pt modelId="{B28EA8CC-4164-43C5-9384-1C66C4C86032}" type="sibTrans" cxnId="{FA184E1E-CD75-400C-B063-D7079EF5379B}">
      <dgm:prSet/>
      <dgm:spPr/>
      <dgm:t>
        <a:bodyPr/>
        <a:lstStyle/>
        <a:p>
          <a:endParaRPr lang="en-US"/>
        </a:p>
      </dgm:t>
    </dgm:pt>
    <dgm:pt modelId="{13DB1063-2B8E-4E05-9A48-7532F46F8B0F}" type="pres">
      <dgm:prSet presAssocID="{73D5D81B-04C0-4608-8EE7-75499B2ACCC2}" presName="root" presStyleCnt="0">
        <dgm:presLayoutVars>
          <dgm:dir/>
          <dgm:resizeHandles val="exact"/>
        </dgm:presLayoutVars>
      </dgm:prSet>
      <dgm:spPr/>
    </dgm:pt>
    <dgm:pt modelId="{780C1E3E-4300-447A-8691-6DBC532DB594}" type="pres">
      <dgm:prSet presAssocID="{93FACEE7-0777-4539-992A-850BBCA2847B}" presName="compNode" presStyleCnt="0"/>
      <dgm:spPr/>
    </dgm:pt>
    <dgm:pt modelId="{F32E13DC-2D93-425D-AF50-7878D7FBAB61}" type="pres">
      <dgm:prSet presAssocID="{93FACEE7-0777-4539-992A-850BBCA2847B}" presName="iconBgRect" presStyleLbl="bgShp" presStyleIdx="0" presStyleCnt="4"/>
      <dgm:spPr/>
    </dgm:pt>
    <dgm:pt modelId="{66F79525-00BB-4ECB-9013-D883E449D11F}" type="pres">
      <dgm:prSet presAssocID="{93FACEE7-0777-4539-992A-850BBCA284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9E9349A-A071-4FC3-9988-FE4D502E1FB7}" type="pres">
      <dgm:prSet presAssocID="{93FACEE7-0777-4539-992A-850BBCA2847B}" presName="spaceRect" presStyleCnt="0"/>
      <dgm:spPr/>
    </dgm:pt>
    <dgm:pt modelId="{B1567F62-F03B-481D-A8D6-4381E1F41C3C}" type="pres">
      <dgm:prSet presAssocID="{93FACEE7-0777-4539-992A-850BBCA2847B}" presName="textRect" presStyleLbl="revTx" presStyleIdx="0" presStyleCnt="4">
        <dgm:presLayoutVars>
          <dgm:chMax val="1"/>
          <dgm:chPref val="1"/>
        </dgm:presLayoutVars>
      </dgm:prSet>
      <dgm:spPr/>
    </dgm:pt>
    <dgm:pt modelId="{6FDBBBD9-5FCD-4A8E-97E2-4AE34F9A9F1D}" type="pres">
      <dgm:prSet presAssocID="{25839D63-4293-44B6-9DA0-B52A12092305}" presName="sibTrans" presStyleCnt="0"/>
      <dgm:spPr/>
    </dgm:pt>
    <dgm:pt modelId="{0D6FC8ED-0192-4472-9F46-60F5BD0EC684}" type="pres">
      <dgm:prSet presAssocID="{8F2BD1E9-5DEE-49C6-ABBB-A1AD137054B2}" presName="compNode" presStyleCnt="0"/>
      <dgm:spPr/>
    </dgm:pt>
    <dgm:pt modelId="{9697DAC6-AC5F-4FAD-A4B6-9F0AB93416D5}" type="pres">
      <dgm:prSet presAssocID="{8F2BD1E9-5DEE-49C6-ABBB-A1AD137054B2}" presName="iconBgRect" presStyleLbl="bgShp" presStyleIdx="1" presStyleCnt="4"/>
      <dgm:spPr/>
    </dgm:pt>
    <dgm:pt modelId="{F2233261-6E2C-4FD3-9564-422AC5D00C9B}" type="pres">
      <dgm:prSet presAssocID="{8F2BD1E9-5DEE-49C6-ABBB-A1AD137054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65FD78B-C943-4B9E-A320-F40D54FE6E85}" type="pres">
      <dgm:prSet presAssocID="{8F2BD1E9-5DEE-49C6-ABBB-A1AD137054B2}" presName="spaceRect" presStyleCnt="0"/>
      <dgm:spPr/>
    </dgm:pt>
    <dgm:pt modelId="{37C5FB3E-5BF4-4B1E-9869-CA140B2C04F0}" type="pres">
      <dgm:prSet presAssocID="{8F2BD1E9-5DEE-49C6-ABBB-A1AD137054B2}" presName="textRect" presStyleLbl="revTx" presStyleIdx="1" presStyleCnt="4">
        <dgm:presLayoutVars>
          <dgm:chMax val="1"/>
          <dgm:chPref val="1"/>
        </dgm:presLayoutVars>
      </dgm:prSet>
      <dgm:spPr/>
    </dgm:pt>
    <dgm:pt modelId="{C44C9318-1E38-4EDB-9D5E-A7D395485928}" type="pres">
      <dgm:prSet presAssocID="{C524D4BB-C2DD-432C-9CF3-E16F35176234}" presName="sibTrans" presStyleCnt="0"/>
      <dgm:spPr/>
    </dgm:pt>
    <dgm:pt modelId="{B56711E9-F856-4F11-A98F-2758ACA3E749}" type="pres">
      <dgm:prSet presAssocID="{2C181EC6-2021-4609-B080-91925B4EC3DD}" presName="compNode" presStyleCnt="0"/>
      <dgm:spPr/>
    </dgm:pt>
    <dgm:pt modelId="{63C8C015-DEA7-4C51-B57D-D94CE1139B6A}" type="pres">
      <dgm:prSet presAssocID="{2C181EC6-2021-4609-B080-91925B4EC3DD}" presName="iconBgRect" presStyleLbl="bgShp" presStyleIdx="2" presStyleCnt="4"/>
      <dgm:spPr/>
    </dgm:pt>
    <dgm:pt modelId="{8AAB9917-8A8C-4EFC-90D7-DEA710A431A8}" type="pres">
      <dgm:prSet presAssocID="{2C181EC6-2021-4609-B080-91925B4EC3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544704D6-DB82-4B0F-85D2-3455EC4A51F4}" type="pres">
      <dgm:prSet presAssocID="{2C181EC6-2021-4609-B080-91925B4EC3DD}" presName="spaceRect" presStyleCnt="0"/>
      <dgm:spPr/>
    </dgm:pt>
    <dgm:pt modelId="{2E948377-5F66-4D9B-9BD3-1C47B227927B}" type="pres">
      <dgm:prSet presAssocID="{2C181EC6-2021-4609-B080-91925B4EC3DD}" presName="textRect" presStyleLbl="revTx" presStyleIdx="2" presStyleCnt="4">
        <dgm:presLayoutVars>
          <dgm:chMax val="1"/>
          <dgm:chPref val="1"/>
        </dgm:presLayoutVars>
      </dgm:prSet>
      <dgm:spPr/>
    </dgm:pt>
    <dgm:pt modelId="{B0D312FF-ECA3-449B-B551-EB5663347DF4}" type="pres">
      <dgm:prSet presAssocID="{E2AC44D9-B9F6-4897-92F9-A345C6FF0E82}" presName="sibTrans" presStyleCnt="0"/>
      <dgm:spPr/>
    </dgm:pt>
    <dgm:pt modelId="{E2EDB091-BBB9-41BB-90C2-0C2475DB9245}" type="pres">
      <dgm:prSet presAssocID="{0F4C3D4D-077C-4EAE-ACA0-FA8555D29FF4}" presName="compNode" presStyleCnt="0"/>
      <dgm:spPr/>
    </dgm:pt>
    <dgm:pt modelId="{9F9D7B0B-FBDB-4D9D-A1E9-7DED0619ACB1}" type="pres">
      <dgm:prSet presAssocID="{0F4C3D4D-077C-4EAE-ACA0-FA8555D29FF4}" presName="iconBgRect" presStyleLbl="bgShp" presStyleIdx="3" presStyleCnt="4"/>
      <dgm:spPr/>
    </dgm:pt>
    <dgm:pt modelId="{9FBE1C0E-45F9-4DC3-8896-C3EBAD233033}" type="pres">
      <dgm:prSet presAssocID="{0F4C3D4D-077C-4EAE-ACA0-FA8555D29F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C3DE34D1-9585-401D-AD40-091156FFE5AC}" type="pres">
      <dgm:prSet presAssocID="{0F4C3D4D-077C-4EAE-ACA0-FA8555D29FF4}" presName="spaceRect" presStyleCnt="0"/>
      <dgm:spPr/>
    </dgm:pt>
    <dgm:pt modelId="{C3EB2D17-FABC-4A59-87E1-F4F77D82B10C}" type="pres">
      <dgm:prSet presAssocID="{0F4C3D4D-077C-4EAE-ACA0-FA8555D29FF4}" presName="textRect" presStyleLbl="revTx" presStyleIdx="3" presStyleCnt="4">
        <dgm:presLayoutVars>
          <dgm:chMax val="1"/>
          <dgm:chPref val="1"/>
        </dgm:presLayoutVars>
      </dgm:prSet>
      <dgm:spPr/>
    </dgm:pt>
  </dgm:ptLst>
  <dgm:cxnLst>
    <dgm:cxn modelId="{1CBE9B0A-E7C5-46A7-A47F-647E857F9D10}" type="presOf" srcId="{8F2BD1E9-5DEE-49C6-ABBB-A1AD137054B2}" destId="{37C5FB3E-5BF4-4B1E-9869-CA140B2C04F0}" srcOrd="0" destOrd="0" presId="urn:microsoft.com/office/officeart/2018/5/layout/IconCircleLabelList"/>
    <dgm:cxn modelId="{FA184E1E-CD75-400C-B063-D7079EF5379B}" srcId="{73D5D81B-04C0-4608-8EE7-75499B2ACCC2}" destId="{0F4C3D4D-077C-4EAE-ACA0-FA8555D29FF4}" srcOrd="3" destOrd="0" parTransId="{16167E7F-B485-4DC1-8EEB-DFDE1EC9F469}" sibTransId="{B28EA8CC-4164-43C5-9384-1C66C4C86032}"/>
    <dgm:cxn modelId="{BF929B31-9A13-46DF-A2A9-88ED5B014C52}" type="presOf" srcId="{93FACEE7-0777-4539-992A-850BBCA2847B}" destId="{B1567F62-F03B-481D-A8D6-4381E1F41C3C}" srcOrd="0" destOrd="0" presId="urn:microsoft.com/office/officeart/2018/5/layout/IconCircleLabelList"/>
    <dgm:cxn modelId="{12AADC64-7E1E-48A7-80F8-856922EFEABD}" srcId="{73D5D81B-04C0-4608-8EE7-75499B2ACCC2}" destId="{2C181EC6-2021-4609-B080-91925B4EC3DD}" srcOrd="2" destOrd="0" parTransId="{94813A68-998F-445C-AE5C-00B9E2043727}" sibTransId="{E2AC44D9-B9F6-4897-92F9-A345C6FF0E82}"/>
    <dgm:cxn modelId="{9B537156-2EB6-41B0-A9FE-FDF93BEF6A4A}" type="presOf" srcId="{73D5D81B-04C0-4608-8EE7-75499B2ACCC2}" destId="{13DB1063-2B8E-4E05-9A48-7532F46F8B0F}" srcOrd="0" destOrd="0" presId="urn:microsoft.com/office/officeart/2018/5/layout/IconCircleLabelList"/>
    <dgm:cxn modelId="{8477F176-D775-48DE-8E20-38D8166ECD2C}" srcId="{73D5D81B-04C0-4608-8EE7-75499B2ACCC2}" destId="{8F2BD1E9-5DEE-49C6-ABBB-A1AD137054B2}" srcOrd="1" destOrd="0" parTransId="{650E36C2-5E10-4662-A075-3E9C57A30CFC}" sibTransId="{C524D4BB-C2DD-432C-9CF3-E16F35176234}"/>
    <dgm:cxn modelId="{9A4C8E78-12E5-4FB8-B1C5-DF1E6621BBB6}" type="presOf" srcId="{0F4C3D4D-077C-4EAE-ACA0-FA8555D29FF4}" destId="{C3EB2D17-FABC-4A59-87E1-F4F77D82B10C}" srcOrd="0" destOrd="0" presId="urn:microsoft.com/office/officeart/2018/5/layout/IconCircleLabelList"/>
    <dgm:cxn modelId="{45A6FBAE-521B-4B40-9536-EA4F474B8AE5}" type="presOf" srcId="{2C181EC6-2021-4609-B080-91925B4EC3DD}" destId="{2E948377-5F66-4D9B-9BD3-1C47B227927B}" srcOrd="0" destOrd="0" presId="urn:microsoft.com/office/officeart/2018/5/layout/IconCircleLabelList"/>
    <dgm:cxn modelId="{E85D60E6-D83C-43E0-BD28-2402AD135794}" srcId="{73D5D81B-04C0-4608-8EE7-75499B2ACCC2}" destId="{93FACEE7-0777-4539-992A-850BBCA2847B}" srcOrd="0" destOrd="0" parTransId="{C22E81DC-217C-4900-A78A-E9E24997A0C3}" sibTransId="{25839D63-4293-44B6-9DA0-B52A12092305}"/>
    <dgm:cxn modelId="{E6664A47-C5CD-4068-87F7-90A3609B9911}" type="presParOf" srcId="{13DB1063-2B8E-4E05-9A48-7532F46F8B0F}" destId="{780C1E3E-4300-447A-8691-6DBC532DB594}" srcOrd="0" destOrd="0" presId="urn:microsoft.com/office/officeart/2018/5/layout/IconCircleLabelList"/>
    <dgm:cxn modelId="{EC5374EB-599C-4E63-8B8D-09A15D6D4943}" type="presParOf" srcId="{780C1E3E-4300-447A-8691-6DBC532DB594}" destId="{F32E13DC-2D93-425D-AF50-7878D7FBAB61}" srcOrd="0" destOrd="0" presId="urn:microsoft.com/office/officeart/2018/5/layout/IconCircleLabelList"/>
    <dgm:cxn modelId="{DDA485A9-E494-40D6-AE6E-C42F1614F51B}" type="presParOf" srcId="{780C1E3E-4300-447A-8691-6DBC532DB594}" destId="{66F79525-00BB-4ECB-9013-D883E449D11F}" srcOrd="1" destOrd="0" presId="urn:microsoft.com/office/officeart/2018/5/layout/IconCircleLabelList"/>
    <dgm:cxn modelId="{63A6EB71-B0F3-4EA7-B0FA-2483CFE28C95}" type="presParOf" srcId="{780C1E3E-4300-447A-8691-6DBC532DB594}" destId="{A9E9349A-A071-4FC3-9988-FE4D502E1FB7}" srcOrd="2" destOrd="0" presId="urn:microsoft.com/office/officeart/2018/5/layout/IconCircleLabelList"/>
    <dgm:cxn modelId="{2BE82105-84F1-4182-AA4C-F3CDCB41DDEA}" type="presParOf" srcId="{780C1E3E-4300-447A-8691-6DBC532DB594}" destId="{B1567F62-F03B-481D-A8D6-4381E1F41C3C}" srcOrd="3" destOrd="0" presId="urn:microsoft.com/office/officeart/2018/5/layout/IconCircleLabelList"/>
    <dgm:cxn modelId="{CF2F952D-A294-4A57-B204-24E00BF58615}" type="presParOf" srcId="{13DB1063-2B8E-4E05-9A48-7532F46F8B0F}" destId="{6FDBBBD9-5FCD-4A8E-97E2-4AE34F9A9F1D}" srcOrd="1" destOrd="0" presId="urn:microsoft.com/office/officeart/2018/5/layout/IconCircleLabelList"/>
    <dgm:cxn modelId="{B9104AF0-DC09-4654-9111-59DBC905D36B}" type="presParOf" srcId="{13DB1063-2B8E-4E05-9A48-7532F46F8B0F}" destId="{0D6FC8ED-0192-4472-9F46-60F5BD0EC684}" srcOrd="2" destOrd="0" presId="urn:microsoft.com/office/officeart/2018/5/layout/IconCircleLabelList"/>
    <dgm:cxn modelId="{D15093C3-1B25-405A-A77A-4A0D1330D4DC}" type="presParOf" srcId="{0D6FC8ED-0192-4472-9F46-60F5BD0EC684}" destId="{9697DAC6-AC5F-4FAD-A4B6-9F0AB93416D5}" srcOrd="0" destOrd="0" presId="urn:microsoft.com/office/officeart/2018/5/layout/IconCircleLabelList"/>
    <dgm:cxn modelId="{D4BC9C98-D1AA-4C27-8347-000941B5668B}" type="presParOf" srcId="{0D6FC8ED-0192-4472-9F46-60F5BD0EC684}" destId="{F2233261-6E2C-4FD3-9564-422AC5D00C9B}" srcOrd="1" destOrd="0" presId="urn:microsoft.com/office/officeart/2018/5/layout/IconCircleLabelList"/>
    <dgm:cxn modelId="{DA9DA64F-937C-4624-9A0A-0F5CF7956D70}" type="presParOf" srcId="{0D6FC8ED-0192-4472-9F46-60F5BD0EC684}" destId="{865FD78B-C943-4B9E-A320-F40D54FE6E85}" srcOrd="2" destOrd="0" presId="urn:microsoft.com/office/officeart/2018/5/layout/IconCircleLabelList"/>
    <dgm:cxn modelId="{B5073DDD-BF81-4A40-8700-FFED9FA524A5}" type="presParOf" srcId="{0D6FC8ED-0192-4472-9F46-60F5BD0EC684}" destId="{37C5FB3E-5BF4-4B1E-9869-CA140B2C04F0}" srcOrd="3" destOrd="0" presId="urn:microsoft.com/office/officeart/2018/5/layout/IconCircleLabelList"/>
    <dgm:cxn modelId="{05752F9E-0623-45D9-858D-CC7A065077CE}" type="presParOf" srcId="{13DB1063-2B8E-4E05-9A48-7532F46F8B0F}" destId="{C44C9318-1E38-4EDB-9D5E-A7D395485928}" srcOrd="3" destOrd="0" presId="urn:microsoft.com/office/officeart/2018/5/layout/IconCircleLabelList"/>
    <dgm:cxn modelId="{1F60902F-700B-4281-9B37-6F35315F9C3C}" type="presParOf" srcId="{13DB1063-2B8E-4E05-9A48-7532F46F8B0F}" destId="{B56711E9-F856-4F11-A98F-2758ACA3E749}" srcOrd="4" destOrd="0" presId="urn:microsoft.com/office/officeart/2018/5/layout/IconCircleLabelList"/>
    <dgm:cxn modelId="{A5025C9D-0355-4B8A-9BB2-A27E90C6419F}" type="presParOf" srcId="{B56711E9-F856-4F11-A98F-2758ACA3E749}" destId="{63C8C015-DEA7-4C51-B57D-D94CE1139B6A}" srcOrd="0" destOrd="0" presId="urn:microsoft.com/office/officeart/2018/5/layout/IconCircleLabelList"/>
    <dgm:cxn modelId="{DE43F967-38F5-43C5-903D-5C8781076551}" type="presParOf" srcId="{B56711E9-F856-4F11-A98F-2758ACA3E749}" destId="{8AAB9917-8A8C-4EFC-90D7-DEA710A431A8}" srcOrd="1" destOrd="0" presId="urn:microsoft.com/office/officeart/2018/5/layout/IconCircleLabelList"/>
    <dgm:cxn modelId="{97EF2B14-FDFB-4F79-A1B5-C83D5F05FD88}" type="presParOf" srcId="{B56711E9-F856-4F11-A98F-2758ACA3E749}" destId="{544704D6-DB82-4B0F-85D2-3455EC4A51F4}" srcOrd="2" destOrd="0" presId="urn:microsoft.com/office/officeart/2018/5/layout/IconCircleLabelList"/>
    <dgm:cxn modelId="{FCBA95CC-3473-47E6-878C-26A7A0397760}" type="presParOf" srcId="{B56711E9-F856-4F11-A98F-2758ACA3E749}" destId="{2E948377-5F66-4D9B-9BD3-1C47B227927B}" srcOrd="3" destOrd="0" presId="urn:microsoft.com/office/officeart/2018/5/layout/IconCircleLabelList"/>
    <dgm:cxn modelId="{428F73D2-8C2A-4CDF-A83A-44055436D4C3}" type="presParOf" srcId="{13DB1063-2B8E-4E05-9A48-7532F46F8B0F}" destId="{B0D312FF-ECA3-449B-B551-EB5663347DF4}" srcOrd="5" destOrd="0" presId="urn:microsoft.com/office/officeart/2018/5/layout/IconCircleLabelList"/>
    <dgm:cxn modelId="{513AEBA9-7708-42AF-A3AE-0468AF1A3D30}" type="presParOf" srcId="{13DB1063-2B8E-4E05-9A48-7532F46F8B0F}" destId="{E2EDB091-BBB9-41BB-90C2-0C2475DB9245}" srcOrd="6" destOrd="0" presId="urn:microsoft.com/office/officeart/2018/5/layout/IconCircleLabelList"/>
    <dgm:cxn modelId="{434DFFE2-2A05-4F3C-AD1C-8F6045A286D4}" type="presParOf" srcId="{E2EDB091-BBB9-41BB-90C2-0C2475DB9245}" destId="{9F9D7B0B-FBDB-4D9D-A1E9-7DED0619ACB1}" srcOrd="0" destOrd="0" presId="urn:microsoft.com/office/officeart/2018/5/layout/IconCircleLabelList"/>
    <dgm:cxn modelId="{32C8DF2E-8A49-4CDA-9935-C4B280B60D6D}" type="presParOf" srcId="{E2EDB091-BBB9-41BB-90C2-0C2475DB9245}" destId="{9FBE1C0E-45F9-4DC3-8896-C3EBAD233033}" srcOrd="1" destOrd="0" presId="urn:microsoft.com/office/officeart/2018/5/layout/IconCircleLabelList"/>
    <dgm:cxn modelId="{0992B232-875A-4E29-B1D9-B9BC29609EF0}" type="presParOf" srcId="{E2EDB091-BBB9-41BB-90C2-0C2475DB9245}" destId="{C3DE34D1-9585-401D-AD40-091156FFE5AC}" srcOrd="2" destOrd="0" presId="urn:microsoft.com/office/officeart/2018/5/layout/IconCircleLabelList"/>
    <dgm:cxn modelId="{B40DDEA1-7F5F-484B-8BE9-D1F301286CFA}" type="presParOf" srcId="{E2EDB091-BBB9-41BB-90C2-0C2475DB9245}" destId="{C3EB2D17-FABC-4A59-87E1-F4F77D82B10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DF63B-EDB0-4104-9640-40DDE0F4CEF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B2E1A0C-D8FB-4C7E-AD2D-CB2328CDB3BD}">
      <dgm:prSet/>
      <dgm:spPr/>
      <dgm:t>
        <a:bodyPr/>
        <a:lstStyle/>
        <a:p>
          <a:r>
            <a:rPr lang="en-US"/>
            <a:t>The CDC-Kaiser Permanente Adverse Childhood Experiences (ACEs) Study is one of the largest investigations of childhood abuse and neglect and household challenges and later-life health and well-being.</a:t>
          </a:r>
        </a:p>
      </dgm:t>
    </dgm:pt>
    <dgm:pt modelId="{5BED2362-C55F-457A-94F4-F8853E2AEFB0}" type="parTrans" cxnId="{7B02F3CF-C790-4DA0-A1CA-35E7FD42F694}">
      <dgm:prSet/>
      <dgm:spPr/>
      <dgm:t>
        <a:bodyPr/>
        <a:lstStyle/>
        <a:p>
          <a:endParaRPr lang="en-US"/>
        </a:p>
      </dgm:t>
    </dgm:pt>
    <dgm:pt modelId="{6536E07D-E0F1-4038-9A90-2CAE620D5CB3}" type="sibTrans" cxnId="{7B02F3CF-C790-4DA0-A1CA-35E7FD42F694}">
      <dgm:prSet/>
      <dgm:spPr/>
      <dgm:t>
        <a:bodyPr/>
        <a:lstStyle/>
        <a:p>
          <a:endParaRPr lang="en-US"/>
        </a:p>
      </dgm:t>
    </dgm:pt>
    <dgm:pt modelId="{B1F3D722-2D8D-45C4-A1DD-CC3D95841221}">
      <dgm:prSet/>
      <dgm:spPr/>
      <dgm:t>
        <a:bodyPr/>
        <a:lstStyle/>
        <a:p>
          <a:r>
            <a:rPr lang="en-US"/>
            <a:t>The original ACEs Study was conducted at Kaiser Permanente from 1995 to 1997 with two waves of data collection. Over 17,000 Health Maintenance Organization members from Southern California receiving physical exams completed confidential surveys regarding their childhood experiences and current health status and behaviors.</a:t>
          </a:r>
        </a:p>
      </dgm:t>
    </dgm:pt>
    <dgm:pt modelId="{04FC3399-425C-4B4A-8CBB-DAB2BCDED113}" type="parTrans" cxnId="{7CE15D34-5263-48E7-9E14-E6B3614F77F2}">
      <dgm:prSet/>
      <dgm:spPr/>
      <dgm:t>
        <a:bodyPr/>
        <a:lstStyle/>
        <a:p>
          <a:endParaRPr lang="en-US"/>
        </a:p>
      </dgm:t>
    </dgm:pt>
    <dgm:pt modelId="{020BCF72-3FB3-4C87-A82D-8303A8978686}" type="sibTrans" cxnId="{7CE15D34-5263-48E7-9E14-E6B3614F77F2}">
      <dgm:prSet/>
      <dgm:spPr/>
      <dgm:t>
        <a:bodyPr/>
        <a:lstStyle/>
        <a:p>
          <a:endParaRPr lang="en-US"/>
        </a:p>
      </dgm:t>
    </dgm:pt>
    <dgm:pt modelId="{30732672-342F-4AE5-A45B-115C5CACBE4A}">
      <dgm:prSet/>
      <dgm:spPr/>
      <dgm:t>
        <a:bodyPr/>
        <a:lstStyle/>
        <a:p>
          <a:r>
            <a:rPr lang="en-US"/>
            <a:t>The ACEs Study – probably the most important public health study you never heard of – had its origins in an obesity clinic on a quiet street in San Diego.</a:t>
          </a:r>
        </a:p>
      </dgm:t>
    </dgm:pt>
    <dgm:pt modelId="{F423CD02-DA9F-4B84-93DE-26D287BD10ED}" type="parTrans" cxnId="{8FAEA1D3-4CC9-471C-AC61-1B2295D7D904}">
      <dgm:prSet/>
      <dgm:spPr/>
      <dgm:t>
        <a:bodyPr/>
        <a:lstStyle/>
        <a:p>
          <a:endParaRPr lang="en-US"/>
        </a:p>
      </dgm:t>
    </dgm:pt>
    <dgm:pt modelId="{D9473619-4529-4E34-9BDC-671739F572F4}" type="sibTrans" cxnId="{8FAEA1D3-4CC9-471C-AC61-1B2295D7D904}">
      <dgm:prSet/>
      <dgm:spPr/>
      <dgm:t>
        <a:bodyPr/>
        <a:lstStyle/>
        <a:p>
          <a:endParaRPr lang="en-US"/>
        </a:p>
      </dgm:t>
    </dgm:pt>
    <dgm:pt modelId="{EA42AE40-FCE8-4128-B233-4FC6FA1B4F69}">
      <dgm:prSet/>
      <dgm:spPr/>
      <dgm:t>
        <a:bodyPr/>
        <a:lstStyle/>
        <a:p>
          <a:r>
            <a:rPr lang="en-US"/>
            <a:t>Dr. Vincent Felitti, MD and Dr. Robert Anda, MD were the chief researchers of the study.</a:t>
          </a:r>
        </a:p>
      </dgm:t>
    </dgm:pt>
    <dgm:pt modelId="{25763F9E-BDAA-4B22-850E-021F5F5523D6}" type="parTrans" cxnId="{7AF8C419-6867-47AF-A9EF-AF1959CA369B}">
      <dgm:prSet/>
      <dgm:spPr/>
      <dgm:t>
        <a:bodyPr/>
        <a:lstStyle/>
        <a:p>
          <a:endParaRPr lang="en-US"/>
        </a:p>
      </dgm:t>
    </dgm:pt>
    <dgm:pt modelId="{A5205A3C-7982-4FB0-8F09-DE949F738788}" type="sibTrans" cxnId="{7AF8C419-6867-47AF-A9EF-AF1959CA369B}">
      <dgm:prSet/>
      <dgm:spPr/>
      <dgm:t>
        <a:bodyPr/>
        <a:lstStyle/>
        <a:p>
          <a:endParaRPr lang="en-US"/>
        </a:p>
      </dgm:t>
    </dgm:pt>
    <dgm:pt modelId="{FC35AA51-4FB0-4783-8D1A-431A5045FDE1}" type="pres">
      <dgm:prSet presAssocID="{079DF63B-EDB0-4104-9640-40DDE0F4CEF2}" presName="root" presStyleCnt="0">
        <dgm:presLayoutVars>
          <dgm:dir/>
          <dgm:resizeHandles val="exact"/>
        </dgm:presLayoutVars>
      </dgm:prSet>
      <dgm:spPr/>
    </dgm:pt>
    <dgm:pt modelId="{8FF0F286-19A2-4C48-B556-DC64EA859683}" type="pres">
      <dgm:prSet presAssocID="{079DF63B-EDB0-4104-9640-40DDE0F4CEF2}" presName="container" presStyleCnt="0">
        <dgm:presLayoutVars>
          <dgm:dir/>
          <dgm:resizeHandles val="exact"/>
        </dgm:presLayoutVars>
      </dgm:prSet>
      <dgm:spPr/>
    </dgm:pt>
    <dgm:pt modelId="{C9768DA5-CD38-4FD4-B6E5-2A49EBC8F6F1}" type="pres">
      <dgm:prSet presAssocID="{7B2E1A0C-D8FB-4C7E-AD2D-CB2328CDB3BD}" presName="compNode" presStyleCnt="0"/>
      <dgm:spPr/>
    </dgm:pt>
    <dgm:pt modelId="{DDF48A72-BC8F-4A4D-9097-3D6F5D8DE119}" type="pres">
      <dgm:prSet presAssocID="{7B2E1A0C-D8FB-4C7E-AD2D-CB2328CDB3BD}" presName="iconBgRect" presStyleLbl="bgShp" presStyleIdx="0" presStyleCnt="4"/>
      <dgm:spPr/>
    </dgm:pt>
    <dgm:pt modelId="{04A9028D-EC94-49B4-B409-56CBB1BC6C46}" type="pres">
      <dgm:prSet presAssocID="{7B2E1A0C-D8FB-4C7E-AD2D-CB2328CDB3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6B9BA15F-BFDC-402C-B01F-32BCECE38E72}" type="pres">
      <dgm:prSet presAssocID="{7B2E1A0C-D8FB-4C7E-AD2D-CB2328CDB3BD}" presName="spaceRect" presStyleCnt="0"/>
      <dgm:spPr/>
    </dgm:pt>
    <dgm:pt modelId="{B4C15133-A380-4A31-BD64-E62F174CC352}" type="pres">
      <dgm:prSet presAssocID="{7B2E1A0C-D8FB-4C7E-AD2D-CB2328CDB3BD}" presName="textRect" presStyleLbl="revTx" presStyleIdx="0" presStyleCnt="4">
        <dgm:presLayoutVars>
          <dgm:chMax val="1"/>
          <dgm:chPref val="1"/>
        </dgm:presLayoutVars>
      </dgm:prSet>
      <dgm:spPr/>
    </dgm:pt>
    <dgm:pt modelId="{1A41C0AE-1D2C-46D2-A0EA-F5381DEEF994}" type="pres">
      <dgm:prSet presAssocID="{6536E07D-E0F1-4038-9A90-2CAE620D5CB3}" presName="sibTrans" presStyleLbl="sibTrans2D1" presStyleIdx="0" presStyleCnt="0"/>
      <dgm:spPr/>
    </dgm:pt>
    <dgm:pt modelId="{1F2A7B90-86B1-4F62-88BF-FD557770AD7B}" type="pres">
      <dgm:prSet presAssocID="{B1F3D722-2D8D-45C4-A1DD-CC3D95841221}" presName="compNode" presStyleCnt="0"/>
      <dgm:spPr/>
    </dgm:pt>
    <dgm:pt modelId="{CB3FBAAC-B09A-4A15-934A-55989D9B15C0}" type="pres">
      <dgm:prSet presAssocID="{B1F3D722-2D8D-45C4-A1DD-CC3D95841221}" presName="iconBgRect" presStyleLbl="bgShp" presStyleIdx="1" presStyleCnt="4"/>
      <dgm:spPr/>
    </dgm:pt>
    <dgm:pt modelId="{AA2F6988-CAAA-45D0-B148-2E941626F6E9}" type="pres">
      <dgm:prSet presAssocID="{B1F3D722-2D8D-45C4-A1DD-CC3D9584122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EA36152-8210-448C-A4C8-350F5F3D8BAA}" type="pres">
      <dgm:prSet presAssocID="{B1F3D722-2D8D-45C4-A1DD-CC3D95841221}" presName="spaceRect" presStyleCnt="0"/>
      <dgm:spPr/>
    </dgm:pt>
    <dgm:pt modelId="{AECA6AC4-FA29-4260-9D7C-469BF15148A3}" type="pres">
      <dgm:prSet presAssocID="{B1F3D722-2D8D-45C4-A1DD-CC3D95841221}" presName="textRect" presStyleLbl="revTx" presStyleIdx="1" presStyleCnt="4">
        <dgm:presLayoutVars>
          <dgm:chMax val="1"/>
          <dgm:chPref val="1"/>
        </dgm:presLayoutVars>
      </dgm:prSet>
      <dgm:spPr/>
    </dgm:pt>
    <dgm:pt modelId="{61719877-2467-4034-A115-1F5A7E4A3857}" type="pres">
      <dgm:prSet presAssocID="{020BCF72-3FB3-4C87-A82D-8303A8978686}" presName="sibTrans" presStyleLbl="sibTrans2D1" presStyleIdx="0" presStyleCnt="0"/>
      <dgm:spPr/>
    </dgm:pt>
    <dgm:pt modelId="{A1523E63-34FC-4D99-82FD-22596A3CCAF6}" type="pres">
      <dgm:prSet presAssocID="{30732672-342F-4AE5-A45B-115C5CACBE4A}" presName="compNode" presStyleCnt="0"/>
      <dgm:spPr/>
    </dgm:pt>
    <dgm:pt modelId="{2F7BD05E-D566-4B8B-85C5-6E79A33C5D74}" type="pres">
      <dgm:prSet presAssocID="{30732672-342F-4AE5-A45B-115C5CACBE4A}" presName="iconBgRect" presStyleLbl="bgShp" presStyleIdx="2" presStyleCnt="4"/>
      <dgm:spPr/>
    </dgm:pt>
    <dgm:pt modelId="{177DFF5C-83B0-4498-AF44-9CA6BBBC5174}" type="pres">
      <dgm:prSet presAssocID="{30732672-342F-4AE5-A45B-115C5CACBE4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4E5FE99F-839C-4CB7-B2E6-B3479568D6FB}" type="pres">
      <dgm:prSet presAssocID="{30732672-342F-4AE5-A45B-115C5CACBE4A}" presName="spaceRect" presStyleCnt="0"/>
      <dgm:spPr/>
    </dgm:pt>
    <dgm:pt modelId="{0AA07BE6-7436-46E9-8BC4-43AD301B4E2E}" type="pres">
      <dgm:prSet presAssocID="{30732672-342F-4AE5-A45B-115C5CACBE4A}" presName="textRect" presStyleLbl="revTx" presStyleIdx="2" presStyleCnt="4">
        <dgm:presLayoutVars>
          <dgm:chMax val="1"/>
          <dgm:chPref val="1"/>
        </dgm:presLayoutVars>
      </dgm:prSet>
      <dgm:spPr/>
    </dgm:pt>
    <dgm:pt modelId="{B520E067-FA90-4112-A7CD-B5ACE21CB015}" type="pres">
      <dgm:prSet presAssocID="{D9473619-4529-4E34-9BDC-671739F572F4}" presName="sibTrans" presStyleLbl="sibTrans2D1" presStyleIdx="0" presStyleCnt="0"/>
      <dgm:spPr/>
    </dgm:pt>
    <dgm:pt modelId="{E6BF09E8-7A47-4149-BF3B-63A5B998732A}" type="pres">
      <dgm:prSet presAssocID="{EA42AE40-FCE8-4128-B233-4FC6FA1B4F69}" presName="compNode" presStyleCnt="0"/>
      <dgm:spPr/>
    </dgm:pt>
    <dgm:pt modelId="{F6F58E87-8ACA-482D-AE32-1275F7EC00AE}" type="pres">
      <dgm:prSet presAssocID="{EA42AE40-FCE8-4128-B233-4FC6FA1B4F69}" presName="iconBgRect" presStyleLbl="bgShp" presStyleIdx="3" presStyleCnt="4"/>
      <dgm:spPr/>
    </dgm:pt>
    <dgm:pt modelId="{1440AA23-5BB8-4D13-8A48-03A4FEDC7DBB}" type="pres">
      <dgm:prSet presAssocID="{EA42AE40-FCE8-4128-B233-4FC6FA1B4F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0420B29F-7DE2-410E-8865-8743A8243131}" type="pres">
      <dgm:prSet presAssocID="{EA42AE40-FCE8-4128-B233-4FC6FA1B4F69}" presName="spaceRect" presStyleCnt="0"/>
      <dgm:spPr/>
    </dgm:pt>
    <dgm:pt modelId="{5F1298A4-96CA-4C9B-8FDF-53104C3957D7}" type="pres">
      <dgm:prSet presAssocID="{EA42AE40-FCE8-4128-B233-4FC6FA1B4F69}" presName="textRect" presStyleLbl="revTx" presStyleIdx="3" presStyleCnt="4">
        <dgm:presLayoutVars>
          <dgm:chMax val="1"/>
          <dgm:chPref val="1"/>
        </dgm:presLayoutVars>
      </dgm:prSet>
      <dgm:spPr/>
    </dgm:pt>
  </dgm:ptLst>
  <dgm:cxnLst>
    <dgm:cxn modelId="{7AF8C419-6867-47AF-A9EF-AF1959CA369B}" srcId="{079DF63B-EDB0-4104-9640-40DDE0F4CEF2}" destId="{EA42AE40-FCE8-4128-B233-4FC6FA1B4F69}" srcOrd="3" destOrd="0" parTransId="{25763F9E-BDAA-4B22-850E-021F5F5523D6}" sibTransId="{A5205A3C-7982-4FB0-8F09-DE949F738788}"/>
    <dgm:cxn modelId="{7CE15D34-5263-48E7-9E14-E6B3614F77F2}" srcId="{079DF63B-EDB0-4104-9640-40DDE0F4CEF2}" destId="{B1F3D722-2D8D-45C4-A1DD-CC3D95841221}" srcOrd="1" destOrd="0" parTransId="{04FC3399-425C-4B4A-8CBB-DAB2BCDED113}" sibTransId="{020BCF72-3FB3-4C87-A82D-8303A8978686}"/>
    <dgm:cxn modelId="{47861779-D12C-40E0-9CC0-38E45F2083F7}" type="presOf" srcId="{079DF63B-EDB0-4104-9640-40DDE0F4CEF2}" destId="{FC35AA51-4FB0-4783-8D1A-431A5045FDE1}" srcOrd="0" destOrd="0" presId="urn:microsoft.com/office/officeart/2018/2/layout/IconCircleList"/>
    <dgm:cxn modelId="{F7778F7B-B9D5-40F5-9B8E-5FB48F6358FC}" type="presOf" srcId="{020BCF72-3FB3-4C87-A82D-8303A8978686}" destId="{61719877-2467-4034-A115-1F5A7E4A3857}" srcOrd="0" destOrd="0" presId="urn:microsoft.com/office/officeart/2018/2/layout/IconCircleList"/>
    <dgm:cxn modelId="{4790BA85-D732-480B-A6A5-24808EAEC2E7}" type="presOf" srcId="{D9473619-4529-4E34-9BDC-671739F572F4}" destId="{B520E067-FA90-4112-A7CD-B5ACE21CB015}" srcOrd="0" destOrd="0" presId="urn:microsoft.com/office/officeart/2018/2/layout/IconCircleList"/>
    <dgm:cxn modelId="{67FF8D89-D6BC-4FDE-8701-3D1780AFE966}" type="presOf" srcId="{6536E07D-E0F1-4038-9A90-2CAE620D5CB3}" destId="{1A41C0AE-1D2C-46D2-A0EA-F5381DEEF994}" srcOrd="0" destOrd="0" presId="urn:microsoft.com/office/officeart/2018/2/layout/IconCircleList"/>
    <dgm:cxn modelId="{660AD69E-CF22-4BAA-AFD8-627DA332CE3B}" type="presOf" srcId="{30732672-342F-4AE5-A45B-115C5CACBE4A}" destId="{0AA07BE6-7436-46E9-8BC4-43AD301B4E2E}" srcOrd="0" destOrd="0" presId="urn:microsoft.com/office/officeart/2018/2/layout/IconCircleList"/>
    <dgm:cxn modelId="{7B02F3CF-C790-4DA0-A1CA-35E7FD42F694}" srcId="{079DF63B-EDB0-4104-9640-40DDE0F4CEF2}" destId="{7B2E1A0C-D8FB-4C7E-AD2D-CB2328CDB3BD}" srcOrd="0" destOrd="0" parTransId="{5BED2362-C55F-457A-94F4-F8853E2AEFB0}" sibTransId="{6536E07D-E0F1-4038-9A90-2CAE620D5CB3}"/>
    <dgm:cxn modelId="{2913F7D1-C977-453A-B3D3-6BABC1A190C3}" type="presOf" srcId="{EA42AE40-FCE8-4128-B233-4FC6FA1B4F69}" destId="{5F1298A4-96CA-4C9B-8FDF-53104C3957D7}" srcOrd="0" destOrd="0" presId="urn:microsoft.com/office/officeart/2018/2/layout/IconCircleList"/>
    <dgm:cxn modelId="{8FAEA1D3-4CC9-471C-AC61-1B2295D7D904}" srcId="{079DF63B-EDB0-4104-9640-40DDE0F4CEF2}" destId="{30732672-342F-4AE5-A45B-115C5CACBE4A}" srcOrd="2" destOrd="0" parTransId="{F423CD02-DA9F-4B84-93DE-26D287BD10ED}" sibTransId="{D9473619-4529-4E34-9BDC-671739F572F4}"/>
    <dgm:cxn modelId="{891DC2EF-2AF9-4CD7-B5BA-A33E4C0BFEEA}" type="presOf" srcId="{B1F3D722-2D8D-45C4-A1DD-CC3D95841221}" destId="{AECA6AC4-FA29-4260-9D7C-469BF15148A3}" srcOrd="0" destOrd="0" presId="urn:microsoft.com/office/officeart/2018/2/layout/IconCircleList"/>
    <dgm:cxn modelId="{9DA2A6FA-81DB-4095-B4F4-8F81E48E1ACA}" type="presOf" srcId="{7B2E1A0C-D8FB-4C7E-AD2D-CB2328CDB3BD}" destId="{B4C15133-A380-4A31-BD64-E62F174CC352}" srcOrd="0" destOrd="0" presId="urn:microsoft.com/office/officeart/2018/2/layout/IconCircleList"/>
    <dgm:cxn modelId="{95CFC50A-9F4D-4470-8D82-305FDE18D1B0}" type="presParOf" srcId="{FC35AA51-4FB0-4783-8D1A-431A5045FDE1}" destId="{8FF0F286-19A2-4C48-B556-DC64EA859683}" srcOrd="0" destOrd="0" presId="urn:microsoft.com/office/officeart/2018/2/layout/IconCircleList"/>
    <dgm:cxn modelId="{8BFB6C87-F3E4-4D94-85F0-EE0C98341295}" type="presParOf" srcId="{8FF0F286-19A2-4C48-B556-DC64EA859683}" destId="{C9768DA5-CD38-4FD4-B6E5-2A49EBC8F6F1}" srcOrd="0" destOrd="0" presId="urn:microsoft.com/office/officeart/2018/2/layout/IconCircleList"/>
    <dgm:cxn modelId="{E20676EB-5975-4AB0-8465-DE64F91C4D14}" type="presParOf" srcId="{C9768DA5-CD38-4FD4-B6E5-2A49EBC8F6F1}" destId="{DDF48A72-BC8F-4A4D-9097-3D6F5D8DE119}" srcOrd="0" destOrd="0" presId="urn:microsoft.com/office/officeart/2018/2/layout/IconCircleList"/>
    <dgm:cxn modelId="{EE8E31EC-2577-4688-BE84-D2DACB4C0975}" type="presParOf" srcId="{C9768DA5-CD38-4FD4-B6E5-2A49EBC8F6F1}" destId="{04A9028D-EC94-49B4-B409-56CBB1BC6C46}" srcOrd="1" destOrd="0" presId="urn:microsoft.com/office/officeart/2018/2/layout/IconCircleList"/>
    <dgm:cxn modelId="{7287CAFF-3B9B-4BC0-BCC2-41BB84E254B1}" type="presParOf" srcId="{C9768DA5-CD38-4FD4-B6E5-2A49EBC8F6F1}" destId="{6B9BA15F-BFDC-402C-B01F-32BCECE38E72}" srcOrd="2" destOrd="0" presId="urn:microsoft.com/office/officeart/2018/2/layout/IconCircleList"/>
    <dgm:cxn modelId="{86374599-8AFC-461C-9B65-64C51A23C1FE}" type="presParOf" srcId="{C9768DA5-CD38-4FD4-B6E5-2A49EBC8F6F1}" destId="{B4C15133-A380-4A31-BD64-E62F174CC352}" srcOrd="3" destOrd="0" presId="urn:microsoft.com/office/officeart/2018/2/layout/IconCircleList"/>
    <dgm:cxn modelId="{16304F4F-8AA4-42AF-BAED-CE8F6E14ABA7}" type="presParOf" srcId="{8FF0F286-19A2-4C48-B556-DC64EA859683}" destId="{1A41C0AE-1D2C-46D2-A0EA-F5381DEEF994}" srcOrd="1" destOrd="0" presId="urn:microsoft.com/office/officeart/2018/2/layout/IconCircleList"/>
    <dgm:cxn modelId="{3E1AE4E5-3F69-4855-A1FC-0497B350A633}" type="presParOf" srcId="{8FF0F286-19A2-4C48-B556-DC64EA859683}" destId="{1F2A7B90-86B1-4F62-88BF-FD557770AD7B}" srcOrd="2" destOrd="0" presId="urn:microsoft.com/office/officeart/2018/2/layout/IconCircleList"/>
    <dgm:cxn modelId="{CD002873-1126-4D82-8E18-B660CF1EBC8B}" type="presParOf" srcId="{1F2A7B90-86B1-4F62-88BF-FD557770AD7B}" destId="{CB3FBAAC-B09A-4A15-934A-55989D9B15C0}" srcOrd="0" destOrd="0" presId="urn:microsoft.com/office/officeart/2018/2/layout/IconCircleList"/>
    <dgm:cxn modelId="{70016D4C-D840-45F0-9935-CA076B22E7C4}" type="presParOf" srcId="{1F2A7B90-86B1-4F62-88BF-FD557770AD7B}" destId="{AA2F6988-CAAA-45D0-B148-2E941626F6E9}" srcOrd="1" destOrd="0" presId="urn:microsoft.com/office/officeart/2018/2/layout/IconCircleList"/>
    <dgm:cxn modelId="{B953C7CA-1119-4FBD-BEEC-1BF4F12EC7FC}" type="presParOf" srcId="{1F2A7B90-86B1-4F62-88BF-FD557770AD7B}" destId="{9EA36152-8210-448C-A4C8-350F5F3D8BAA}" srcOrd="2" destOrd="0" presId="urn:microsoft.com/office/officeart/2018/2/layout/IconCircleList"/>
    <dgm:cxn modelId="{13D08CD9-F242-4234-8992-625F68C7A31C}" type="presParOf" srcId="{1F2A7B90-86B1-4F62-88BF-FD557770AD7B}" destId="{AECA6AC4-FA29-4260-9D7C-469BF15148A3}" srcOrd="3" destOrd="0" presId="urn:microsoft.com/office/officeart/2018/2/layout/IconCircleList"/>
    <dgm:cxn modelId="{3B0F27BE-261B-4B86-8BED-0C0DBC6006F3}" type="presParOf" srcId="{8FF0F286-19A2-4C48-B556-DC64EA859683}" destId="{61719877-2467-4034-A115-1F5A7E4A3857}" srcOrd="3" destOrd="0" presId="urn:microsoft.com/office/officeart/2018/2/layout/IconCircleList"/>
    <dgm:cxn modelId="{AF3FF2B9-5463-4CF4-A81A-05AD0FEABB64}" type="presParOf" srcId="{8FF0F286-19A2-4C48-B556-DC64EA859683}" destId="{A1523E63-34FC-4D99-82FD-22596A3CCAF6}" srcOrd="4" destOrd="0" presId="urn:microsoft.com/office/officeart/2018/2/layout/IconCircleList"/>
    <dgm:cxn modelId="{5C3FF72D-043B-4CDD-A0FD-810E80AA4A97}" type="presParOf" srcId="{A1523E63-34FC-4D99-82FD-22596A3CCAF6}" destId="{2F7BD05E-D566-4B8B-85C5-6E79A33C5D74}" srcOrd="0" destOrd="0" presId="urn:microsoft.com/office/officeart/2018/2/layout/IconCircleList"/>
    <dgm:cxn modelId="{31BC1825-DEE4-49E4-B80D-D6095DB8C1DF}" type="presParOf" srcId="{A1523E63-34FC-4D99-82FD-22596A3CCAF6}" destId="{177DFF5C-83B0-4498-AF44-9CA6BBBC5174}" srcOrd="1" destOrd="0" presId="urn:microsoft.com/office/officeart/2018/2/layout/IconCircleList"/>
    <dgm:cxn modelId="{89585042-5E9E-4C61-A475-06E27777DD5B}" type="presParOf" srcId="{A1523E63-34FC-4D99-82FD-22596A3CCAF6}" destId="{4E5FE99F-839C-4CB7-B2E6-B3479568D6FB}" srcOrd="2" destOrd="0" presId="urn:microsoft.com/office/officeart/2018/2/layout/IconCircleList"/>
    <dgm:cxn modelId="{64D0E1D4-3F65-4974-9BB6-A23363BC4DB1}" type="presParOf" srcId="{A1523E63-34FC-4D99-82FD-22596A3CCAF6}" destId="{0AA07BE6-7436-46E9-8BC4-43AD301B4E2E}" srcOrd="3" destOrd="0" presId="urn:microsoft.com/office/officeart/2018/2/layout/IconCircleList"/>
    <dgm:cxn modelId="{0E313AA0-A059-49AF-9210-AE054CA3D649}" type="presParOf" srcId="{8FF0F286-19A2-4C48-B556-DC64EA859683}" destId="{B520E067-FA90-4112-A7CD-B5ACE21CB015}" srcOrd="5" destOrd="0" presId="urn:microsoft.com/office/officeart/2018/2/layout/IconCircleList"/>
    <dgm:cxn modelId="{AD9BF2CD-EB9D-4F27-9F59-E0E4BB4E4700}" type="presParOf" srcId="{8FF0F286-19A2-4C48-B556-DC64EA859683}" destId="{E6BF09E8-7A47-4149-BF3B-63A5B998732A}" srcOrd="6" destOrd="0" presId="urn:microsoft.com/office/officeart/2018/2/layout/IconCircleList"/>
    <dgm:cxn modelId="{B3B6F08F-DFE4-4687-8076-54E748515455}" type="presParOf" srcId="{E6BF09E8-7A47-4149-BF3B-63A5B998732A}" destId="{F6F58E87-8ACA-482D-AE32-1275F7EC00AE}" srcOrd="0" destOrd="0" presId="urn:microsoft.com/office/officeart/2018/2/layout/IconCircleList"/>
    <dgm:cxn modelId="{D1CEC9F3-7ACB-40B8-9A1F-056B75EF36E4}" type="presParOf" srcId="{E6BF09E8-7A47-4149-BF3B-63A5B998732A}" destId="{1440AA23-5BB8-4D13-8A48-03A4FEDC7DBB}" srcOrd="1" destOrd="0" presId="urn:microsoft.com/office/officeart/2018/2/layout/IconCircleList"/>
    <dgm:cxn modelId="{AFE4B020-4ECC-4C80-96D8-BB8E26C98B67}" type="presParOf" srcId="{E6BF09E8-7A47-4149-BF3B-63A5B998732A}" destId="{0420B29F-7DE2-410E-8865-8743A8243131}" srcOrd="2" destOrd="0" presId="urn:microsoft.com/office/officeart/2018/2/layout/IconCircleList"/>
    <dgm:cxn modelId="{AAF1538C-C2EA-4B9B-B173-A23EAF4CC82B}" type="presParOf" srcId="{E6BF09E8-7A47-4149-BF3B-63A5B998732A}" destId="{5F1298A4-96CA-4C9B-8FDF-53104C3957D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E1FCB-8AF3-48F2-BB6E-48D1A60D725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25E60F9-FDFD-4BF5-9687-D6791F11D81B}">
      <dgm:prSet/>
      <dgm:spPr/>
      <dgm:t>
        <a:bodyPr/>
        <a:lstStyle/>
        <a:p>
          <a:r>
            <a:rPr lang="en-US"/>
            <a:t>While you were growing up, during your first 18 years of life:</a:t>
          </a:r>
        </a:p>
      </dgm:t>
    </dgm:pt>
    <dgm:pt modelId="{6DB4D988-17E7-4D60-A3C4-EFA2B07DE0F0}" type="parTrans" cxnId="{2BB398B7-E5EA-4BA4-94BE-82987DE1FD86}">
      <dgm:prSet/>
      <dgm:spPr/>
      <dgm:t>
        <a:bodyPr/>
        <a:lstStyle/>
        <a:p>
          <a:endParaRPr lang="en-US"/>
        </a:p>
      </dgm:t>
    </dgm:pt>
    <dgm:pt modelId="{EA18B2F7-56C9-489B-B2C3-081102A02798}" type="sibTrans" cxnId="{2BB398B7-E5EA-4BA4-94BE-82987DE1FD86}">
      <dgm:prSet/>
      <dgm:spPr/>
      <dgm:t>
        <a:bodyPr/>
        <a:lstStyle/>
        <a:p>
          <a:endParaRPr lang="en-US"/>
        </a:p>
      </dgm:t>
    </dgm:pt>
    <dgm:pt modelId="{DD78F28B-D60C-4CF0-86E0-22D94E09456B}">
      <dgm:prSet/>
      <dgm:spPr/>
      <dgm:t>
        <a:bodyPr/>
        <a:lstStyle/>
        <a:p>
          <a:r>
            <a:rPr lang="en-US"/>
            <a:t>1. Emotional Abuse</a:t>
          </a:r>
        </a:p>
      </dgm:t>
    </dgm:pt>
    <dgm:pt modelId="{C6BFEA0C-0A5C-44B0-8C84-26E265A52B39}" type="parTrans" cxnId="{74F2FA29-1B6B-4EE3-8D90-D67924CB825E}">
      <dgm:prSet/>
      <dgm:spPr/>
      <dgm:t>
        <a:bodyPr/>
        <a:lstStyle/>
        <a:p>
          <a:endParaRPr lang="en-US"/>
        </a:p>
      </dgm:t>
    </dgm:pt>
    <dgm:pt modelId="{BB7620C6-D7D3-4B96-A112-75B284AC8B01}" type="sibTrans" cxnId="{74F2FA29-1B6B-4EE3-8D90-D67924CB825E}">
      <dgm:prSet/>
      <dgm:spPr/>
      <dgm:t>
        <a:bodyPr/>
        <a:lstStyle/>
        <a:p>
          <a:endParaRPr lang="en-US"/>
        </a:p>
      </dgm:t>
    </dgm:pt>
    <dgm:pt modelId="{BA35515D-EB11-4A4E-8BD1-CD0CCCDD226C}">
      <dgm:prSet/>
      <dgm:spPr/>
      <dgm:t>
        <a:bodyPr/>
        <a:lstStyle/>
        <a:p>
          <a:r>
            <a:rPr lang="en-US"/>
            <a:t>2. Physical Abuse</a:t>
          </a:r>
        </a:p>
      </dgm:t>
    </dgm:pt>
    <dgm:pt modelId="{1B03D133-2062-4977-B774-F614DD3ED979}" type="parTrans" cxnId="{5257FA80-BDA3-43A0-B91A-8A90A660F726}">
      <dgm:prSet/>
      <dgm:spPr/>
      <dgm:t>
        <a:bodyPr/>
        <a:lstStyle/>
        <a:p>
          <a:endParaRPr lang="en-US"/>
        </a:p>
      </dgm:t>
    </dgm:pt>
    <dgm:pt modelId="{6D4A593F-7EDE-4A5E-987B-7A321AF37896}" type="sibTrans" cxnId="{5257FA80-BDA3-43A0-B91A-8A90A660F726}">
      <dgm:prSet/>
      <dgm:spPr/>
      <dgm:t>
        <a:bodyPr/>
        <a:lstStyle/>
        <a:p>
          <a:endParaRPr lang="en-US"/>
        </a:p>
      </dgm:t>
    </dgm:pt>
    <dgm:pt modelId="{0F6A348B-EB4E-48A1-8D8C-2BB76F5D4CA8}">
      <dgm:prSet/>
      <dgm:spPr/>
      <dgm:t>
        <a:bodyPr/>
        <a:lstStyle/>
        <a:p>
          <a:r>
            <a:rPr lang="en-US"/>
            <a:t>3. Inappropriate Sexual Activity</a:t>
          </a:r>
        </a:p>
      </dgm:t>
    </dgm:pt>
    <dgm:pt modelId="{690274A5-24EF-415D-9509-B4C5967C460C}" type="parTrans" cxnId="{584D0136-8B51-49C4-BE5F-3630A461A592}">
      <dgm:prSet/>
      <dgm:spPr/>
      <dgm:t>
        <a:bodyPr/>
        <a:lstStyle/>
        <a:p>
          <a:endParaRPr lang="en-US"/>
        </a:p>
      </dgm:t>
    </dgm:pt>
    <dgm:pt modelId="{DE514D0C-A1EB-4B2F-8278-EF7CF45B0AB0}" type="sibTrans" cxnId="{584D0136-8B51-49C4-BE5F-3630A461A592}">
      <dgm:prSet/>
      <dgm:spPr/>
      <dgm:t>
        <a:bodyPr/>
        <a:lstStyle/>
        <a:p>
          <a:endParaRPr lang="en-US"/>
        </a:p>
      </dgm:t>
    </dgm:pt>
    <dgm:pt modelId="{8EFAA7AE-5263-4E5F-999E-5265B9E236F0}">
      <dgm:prSet/>
      <dgm:spPr/>
      <dgm:t>
        <a:bodyPr/>
        <a:lstStyle/>
        <a:p>
          <a:r>
            <a:rPr lang="en-US"/>
            <a:t>4. Loveless Family</a:t>
          </a:r>
        </a:p>
      </dgm:t>
    </dgm:pt>
    <dgm:pt modelId="{44752D30-F089-4449-815B-2544C6768FE8}" type="parTrans" cxnId="{5D5B2805-0267-487E-AC50-45AA3B6D9C34}">
      <dgm:prSet/>
      <dgm:spPr/>
      <dgm:t>
        <a:bodyPr/>
        <a:lstStyle/>
        <a:p>
          <a:endParaRPr lang="en-US"/>
        </a:p>
      </dgm:t>
    </dgm:pt>
    <dgm:pt modelId="{DA34D376-324E-4F1A-91FD-504879562B1D}" type="sibTrans" cxnId="{5D5B2805-0267-487E-AC50-45AA3B6D9C34}">
      <dgm:prSet/>
      <dgm:spPr/>
      <dgm:t>
        <a:bodyPr/>
        <a:lstStyle/>
        <a:p>
          <a:endParaRPr lang="en-US"/>
        </a:p>
      </dgm:t>
    </dgm:pt>
    <dgm:pt modelId="{D559B03C-1FF1-4E19-9D0B-77E4A7FA12C7}">
      <dgm:prSet/>
      <dgm:spPr/>
      <dgm:t>
        <a:bodyPr/>
        <a:lstStyle/>
        <a:p>
          <a:r>
            <a:rPr lang="en-US"/>
            <a:t>5. Basic Needs Unmet</a:t>
          </a:r>
        </a:p>
      </dgm:t>
    </dgm:pt>
    <dgm:pt modelId="{D8C15A8E-A5E7-4051-8CB0-2B26ABCCEB22}" type="parTrans" cxnId="{1EDDFB57-DF10-4C41-B737-C5A33DA49A04}">
      <dgm:prSet/>
      <dgm:spPr/>
      <dgm:t>
        <a:bodyPr/>
        <a:lstStyle/>
        <a:p>
          <a:endParaRPr lang="en-US"/>
        </a:p>
      </dgm:t>
    </dgm:pt>
    <dgm:pt modelId="{60C47E7E-F527-436E-8125-75FCD80D64B5}" type="sibTrans" cxnId="{1EDDFB57-DF10-4C41-B737-C5A33DA49A04}">
      <dgm:prSet/>
      <dgm:spPr/>
      <dgm:t>
        <a:bodyPr/>
        <a:lstStyle/>
        <a:p>
          <a:endParaRPr lang="en-US"/>
        </a:p>
      </dgm:t>
    </dgm:pt>
    <dgm:pt modelId="{3DFEEC1D-2539-43AE-ABD4-EB27B67DFE55}">
      <dgm:prSet/>
      <dgm:spPr/>
      <dgm:t>
        <a:bodyPr/>
        <a:lstStyle/>
        <a:p>
          <a:r>
            <a:rPr lang="en-US"/>
            <a:t>6. Divorced Parents</a:t>
          </a:r>
        </a:p>
      </dgm:t>
    </dgm:pt>
    <dgm:pt modelId="{4262C303-8E58-4166-83EE-8DA972B91CA9}" type="parTrans" cxnId="{20609A12-DFED-497F-8710-B8AC032D92A8}">
      <dgm:prSet/>
      <dgm:spPr/>
      <dgm:t>
        <a:bodyPr/>
        <a:lstStyle/>
        <a:p>
          <a:endParaRPr lang="en-US"/>
        </a:p>
      </dgm:t>
    </dgm:pt>
    <dgm:pt modelId="{85619564-1093-46DA-BDEB-DA36965638AB}" type="sibTrans" cxnId="{20609A12-DFED-497F-8710-B8AC032D92A8}">
      <dgm:prSet/>
      <dgm:spPr/>
      <dgm:t>
        <a:bodyPr/>
        <a:lstStyle/>
        <a:p>
          <a:endParaRPr lang="en-US"/>
        </a:p>
      </dgm:t>
    </dgm:pt>
    <dgm:pt modelId="{23FB952F-6CC2-4AF8-861D-3A85236B518A}">
      <dgm:prSet/>
      <dgm:spPr/>
      <dgm:t>
        <a:bodyPr/>
        <a:lstStyle/>
        <a:p>
          <a:r>
            <a:rPr lang="en-US"/>
            <a:t>7. Domestic Violence</a:t>
          </a:r>
        </a:p>
      </dgm:t>
    </dgm:pt>
    <dgm:pt modelId="{0B2D8DB9-4B1A-464A-A3C3-70322125773A}" type="parTrans" cxnId="{F61BC331-30E7-4CA7-B3EB-A22EAF683AB6}">
      <dgm:prSet/>
      <dgm:spPr/>
      <dgm:t>
        <a:bodyPr/>
        <a:lstStyle/>
        <a:p>
          <a:endParaRPr lang="en-US"/>
        </a:p>
      </dgm:t>
    </dgm:pt>
    <dgm:pt modelId="{B8F063F8-606F-45DD-B787-9AC397C34AB9}" type="sibTrans" cxnId="{F61BC331-30E7-4CA7-B3EB-A22EAF683AB6}">
      <dgm:prSet/>
      <dgm:spPr/>
      <dgm:t>
        <a:bodyPr/>
        <a:lstStyle/>
        <a:p>
          <a:endParaRPr lang="en-US"/>
        </a:p>
      </dgm:t>
    </dgm:pt>
    <dgm:pt modelId="{0BF9A6A1-43B9-4A52-855B-CDC5FB646091}">
      <dgm:prSet/>
      <dgm:spPr/>
      <dgm:t>
        <a:bodyPr/>
        <a:lstStyle/>
        <a:p>
          <a:r>
            <a:rPr lang="en-US" dirty="0"/>
            <a:t>8. Substance Use Disorder in the Household</a:t>
          </a:r>
        </a:p>
      </dgm:t>
    </dgm:pt>
    <dgm:pt modelId="{9B0317B6-C5FC-4213-BB86-876BE878B34E}" type="parTrans" cxnId="{068D2628-0651-4F44-940F-70397295AF0F}">
      <dgm:prSet/>
      <dgm:spPr/>
      <dgm:t>
        <a:bodyPr/>
        <a:lstStyle/>
        <a:p>
          <a:endParaRPr lang="en-US"/>
        </a:p>
      </dgm:t>
    </dgm:pt>
    <dgm:pt modelId="{2E7B6900-E5E0-498C-BFEB-739795CEC7A9}" type="sibTrans" cxnId="{068D2628-0651-4F44-940F-70397295AF0F}">
      <dgm:prSet/>
      <dgm:spPr/>
      <dgm:t>
        <a:bodyPr/>
        <a:lstStyle/>
        <a:p>
          <a:endParaRPr lang="en-US"/>
        </a:p>
      </dgm:t>
    </dgm:pt>
    <dgm:pt modelId="{77F0A065-BF03-4BA1-8243-3C53503A7F70}">
      <dgm:prSet/>
      <dgm:spPr/>
      <dgm:t>
        <a:bodyPr/>
        <a:lstStyle/>
        <a:p>
          <a:r>
            <a:rPr lang="en-US"/>
            <a:t>9.Mental Illness in the Household</a:t>
          </a:r>
        </a:p>
      </dgm:t>
    </dgm:pt>
    <dgm:pt modelId="{3E4D0ED2-24D7-4B11-92FD-E5D33C698111}" type="parTrans" cxnId="{B0117D7B-68F8-44DA-859D-CA276C431E54}">
      <dgm:prSet/>
      <dgm:spPr/>
      <dgm:t>
        <a:bodyPr/>
        <a:lstStyle/>
        <a:p>
          <a:endParaRPr lang="en-US"/>
        </a:p>
      </dgm:t>
    </dgm:pt>
    <dgm:pt modelId="{40E2D147-7405-4C53-8FA6-F6427197D901}" type="sibTrans" cxnId="{B0117D7B-68F8-44DA-859D-CA276C431E54}">
      <dgm:prSet/>
      <dgm:spPr/>
      <dgm:t>
        <a:bodyPr/>
        <a:lstStyle/>
        <a:p>
          <a:endParaRPr lang="en-US"/>
        </a:p>
      </dgm:t>
    </dgm:pt>
    <dgm:pt modelId="{D6922BDC-5FB9-42AE-BC0E-7277C727F420}">
      <dgm:prSet/>
      <dgm:spPr/>
      <dgm:t>
        <a:bodyPr/>
        <a:lstStyle/>
        <a:p>
          <a:r>
            <a:rPr lang="en-US" dirty="0"/>
            <a:t>10. Incarceration in the Household</a:t>
          </a:r>
        </a:p>
      </dgm:t>
    </dgm:pt>
    <dgm:pt modelId="{42BB0BAF-50DD-44BC-B491-AAF17F1D8D9F}" type="parTrans" cxnId="{79941728-AACC-46A9-B1E2-DFE9C0299A8D}">
      <dgm:prSet/>
      <dgm:spPr/>
      <dgm:t>
        <a:bodyPr/>
        <a:lstStyle/>
        <a:p>
          <a:endParaRPr lang="en-US"/>
        </a:p>
      </dgm:t>
    </dgm:pt>
    <dgm:pt modelId="{D0D917C7-9405-4D1C-8819-E7A930B04B59}" type="sibTrans" cxnId="{79941728-AACC-46A9-B1E2-DFE9C0299A8D}">
      <dgm:prSet/>
      <dgm:spPr/>
      <dgm:t>
        <a:bodyPr/>
        <a:lstStyle/>
        <a:p>
          <a:endParaRPr lang="en-US"/>
        </a:p>
      </dgm:t>
    </dgm:pt>
    <dgm:pt modelId="{DF4A8814-E237-4856-B344-90DF72900FB3}" type="pres">
      <dgm:prSet presAssocID="{D0CE1FCB-8AF3-48F2-BB6E-48D1A60D725B}" presName="linear" presStyleCnt="0">
        <dgm:presLayoutVars>
          <dgm:animLvl val="lvl"/>
          <dgm:resizeHandles val="exact"/>
        </dgm:presLayoutVars>
      </dgm:prSet>
      <dgm:spPr/>
    </dgm:pt>
    <dgm:pt modelId="{06AB72C2-C3BA-4186-AC06-0FF528E1F138}" type="pres">
      <dgm:prSet presAssocID="{F25E60F9-FDFD-4BF5-9687-D6791F11D81B}" presName="parentText" presStyleLbl="node1" presStyleIdx="0" presStyleCnt="11">
        <dgm:presLayoutVars>
          <dgm:chMax val="0"/>
          <dgm:bulletEnabled val="1"/>
        </dgm:presLayoutVars>
      </dgm:prSet>
      <dgm:spPr/>
    </dgm:pt>
    <dgm:pt modelId="{E5A33DFD-5E7F-474D-94FF-E8B2A780AACE}" type="pres">
      <dgm:prSet presAssocID="{EA18B2F7-56C9-489B-B2C3-081102A02798}" presName="spacer" presStyleCnt="0"/>
      <dgm:spPr/>
    </dgm:pt>
    <dgm:pt modelId="{E230D6C9-3D7D-4218-B262-02468C705752}" type="pres">
      <dgm:prSet presAssocID="{DD78F28B-D60C-4CF0-86E0-22D94E09456B}" presName="parentText" presStyleLbl="node1" presStyleIdx="1" presStyleCnt="11">
        <dgm:presLayoutVars>
          <dgm:chMax val="0"/>
          <dgm:bulletEnabled val="1"/>
        </dgm:presLayoutVars>
      </dgm:prSet>
      <dgm:spPr/>
    </dgm:pt>
    <dgm:pt modelId="{5C8EEF8F-104B-4B36-A324-B47F21222305}" type="pres">
      <dgm:prSet presAssocID="{BB7620C6-D7D3-4B96-A112-75B284AC8B01}" presName="spacer" presStyleCnt="0"/>
      <dgm:spPr/>
    </dgm:pt>
    <dgm:pt modelId="{7FDDC0BA-C29C-4C11-A5B0-7B507055C27F}" type="pres">
      <dgm:prSet presAssocID="{BA35515D-EB11-4A4E-8BD1-CD0CCCDD226C}" presName="parentText" presStyleLbl="node1" presStyleIdx="2" presStyleCnt="11">
        <dgm:presLayoutVars>
          <dgm:chMax val="0"/>
          <dgm:bulletEnabled val="1"/>
        </dgm:presLayoutVars>
      </dgm:prSet>
      <dgm:spPr/>
    </dgm:pt>
    <dgm:pt modelId="{466F893F-925C-4C78-80DE-B82C0DC8C2D4}" type="pres">
      <dgm:prSet presAssocID="{6D4A593F-7EDE-4A5E-987B-7A321AF37896}" presName="spacer" presStyleCnt="0"/>
      <dgm:spPr/>
    </dgm:pt>
    <dgm:pt modelId="{836860D6-20D7-4109-9834-BCAC9F493B7D}" type="pres">
      <dgm:prSet presAssocID="{0F6A348B-EB4E-48A1-8D8C-2BB76F5D4CA8}" presName="parentText" presStyleLbl="node1" presStyleIdx="3" presStyleCnt="11">
        <dgm:presLayoutVars>
          <dgm:chMax val="0"/>
          <dgm:bulletEnabled val="1"/>
        </dgm:presLayoutVars>
      </dgm:prSet>
      <dgm:spPr/>
    </dgm:pt>
    <dgm:pt modelId="{4B15EF36-D71A-4090-AFA7-7181305B2EED}" type="pres">
      <dgm:prSet presAssocID="{DE514D0C-A1EB-4B2F-8278-EF7CF45B0AB0}" presName="spacer" presStyleCnt="0"/>
      <dgm:spPr/>
    </dgm:pt>
    <dgm:pt modelId="{E9E0DA36-BCCF-4E57-9421-550A2EC27EBE}" type="pres">
      <dgm:prSet presAssocID="{8EFAA7AE-5263-4E5F-999E-5265B9E236F0}" presName="parentText" presStyleLbl="node1" presStyleIdx="4" presStyleCnt="11">
        <dgm:presLayoutVars>
          <dgm:chMax val="0"/>
          <dgm:bulletEnabled val="1"/>
        </dgm:presLayoutVars>
      </dgm:prSet>
      <dgm:spPr/>
    </dgm:pt>
    <dgm:pt modelId="{A9518B0D-0C91-4075-B87B-4E46C7CEEE40}" type="pres">
      <dgm:prSet presAssocID="{DA34D376-324E-4F1A-91FD-504879562B1D}" presName="spacer" presStyleCnt="0"/>
      <dgm:spPr/>
    </dgm:pt>
    <dgm:pt modelId="{885E93F4-F3D7-4704-8906-C10D1FE2844C}" type="pres">
      <dgm:prSet presAssocID="{D559B03C-1FF1-4E19-9D0B-77E4A7FA12C7}" presName="parentText" presStyleLbl="node1" presStyleIdx="5" presStyleCnt="11">
        <dgm:presLayoutVars>
          <dgm:chMax val="0"/>
          <dgm:bulletEnabled val="1"/>
        </dgm:presLayoutVars>
      </dgm:prSet>
      <dgm:spPr/>
    </dgm:pt>
    <dgm:pt modelId="{8F6EE9C2-D0F1-4A28-ABA7-4D2C1F66A366}" type="pres">
      <dgm:prSet presAssocID="{60C47E7E-F527-436E-8125-75FCD80D64B5}" presName="spacer" presStyleCnt="0"/>
      <dgm:spPr/>
    </dgm:pt>
    <dgm:pt modelId="{8D2FCEC6-A8C5-4C02-86C8-E29F9DF5188A}" type="pres">
      <dgm:prSet presAssocID="{3DFEEC1D-2539-43AE-ABD4-EB27B67DFE55}" presName="parentText" presStyleLbl="node1" presStyleIdx="6" presStyleCnt="11">
        <dgm:presLayoutVars>
          <dgm:chMax val="0"/>
          <dgm:bulletEnabled val="1"/>
        </dgm:presLayoutVars>
      </dgm:prSet>
      <dgm:spPr/>
    </dgm:pt>
    <dgm:pt modelId="{1A653147-C764-4D92-B2CE-3F4C0A2482EB}" type="pres">
      <dgm:prSet presAssocID="{85619564-1093-46DA-BDEB-DA36965638AB}" presName="spacer" presStyleCnt="0"/>
      <dgm:spPr/>
    </dgm:pt>
    <dgm:pt modelId="{2CC50329-CAE3-4352-BFD7-8E39DFC8E465}" type="pres">
      <dgm:prSet presAssocID="{23FB952F-6CC2-4AF8-861D-3A85236B518A}" presName="parentText" presStyleLbl="node1" presStyleIdx="7" presStyleCnt="11">
        <dgm:presLayoutVars>
          <dgm:chMax val="0"/>
          <dgm:bulletEnabled val="1"/>
        </dgm:presLayoutVars>
      </dgm:prSet>
      <dgm:spPr/>
    </dgm:pt>
    <dgm:pt modelId="{1C15A1F5-B5CE-4D2F-B31C-F97FF5701E92}" type="pres">
      <dgm:prSet presAssocID="{B8F063F8-606F-45DD-B787-9AC397C34AB9}" presName="spacer" presStyleCnt="0"/>
      <dgm:spPr/>
    </dgm:pt>
    <dgm:pt modelId="{A247340D-BAB7-4EDE-B766-EFE3831A341D}" type="pres">
      <dgm:prSet presAssocID="{0BF9A6A1-43B9-4A52-855B-CDC5FB646091}" presName="parentText" presStyleLbl="node1" presStyleIdx="8" presStyleCnt="11">
        <dgm:presLayoutVars>
          <dgm:chMax val="0"/>
          <dgm:bulletEnabled val="1"/>
        </dgm:presLayoutVars>
      </dgm:prSet>
      <dgm:spPr/>
    </dgm:pt>
    <dgm:pt modelId="{F7932690-958B-46B4-B78F-50ED1815CE1B}" type="pres">
      <dgm:prSet presAssocID="{2E7B6900-E5E0-498C-BFEB-739795CEC7A9}" presName="spacer" presStyleCnt="0"/>
      <dgm:spPr/>
    </dgm:pt>
    <dgm:pt modelId="{AE8F01A5-76E8-4FB9-8F70-238851C39914}" type="pres">
      <dgm:prSet presAssocID="{77F0A065-BF03-4BA1-8243-3C53503A7F70}" presName="parentText" presStyleLbl="node1" presStyleIdx="9" presStyleCnt="11">
        <dgm:presLayoutVars>
          <dgm:chMax val="0"/>
          <dgm:bulletEnabled val="1"/>
        </dgm:presLayoutVars>
      </dgm:prSet>
      <dgm:spPr/>
    </dgm:pt>
    <dgm:pt modelId="{A1815AF3-7585-4369-91E7-2837F318BF22}" type="pres">
      <dgm:prSet presAssocID="{40E2D147-7405-4C53-8FA6-F6427197D901}" presName="spacer" presStyleCnt="0"/>
      <dgm:spPr/>
    </dgm:pt>
    <dgm:pt modelId="{5F24D18E-ECFE-439C-9749-CFD91A971FE1}" type="pres">
      <dgm:prSet presAssocID="{D6922BDC-5FB9-42AE-BC0E-7277C727F420}" presName="parentText" presStyleLbl="node1" presStyleIdx="10" presStyleCnt="11">
        <dgm:presLayoutVars>
          <dgm:chMax val="0"/>
          <dgm:bulletEnabled val="1"/>
        </dgm:presLayoutVars>
      </dgm:prSet>
      <dgm:spPr/>
    </dgm:pt>
  </dgm:ptLst>
  <dgm:cxnLst>
    <dgm:cxn modelId="{5D5B2805-0267-487E-AC50-45AA3B6D9C34}" srcId="{D0CE1FCB-8AF3-48F2-BB6E-48D1A60D725B}" destId="{8EFAA7AE-5263-4E5F-999E-5265B9E236F0}" srcOrd="4" destOrd="0" parTransId="{44752D30-F089-4449-815B-2544C6768FE8}" sibTransId="{DA34D376-324E-4F1A-91FD-504879562B1D}"/>
    <dgm:cxn modelId="{20609A12-DFED-497F-8710-B8AC032D92A8}" srcId="{D0CE1FCB-8AF3-48F2-BB6E-48D1A60D725B}" destId="{3DFEEC1D-2539-43AE-ABD4-EB27B67DFE55}" srcOrd="6" destOrd="0" parTransId="{4262C303-8E58-4166-83EE-8DA972B91CA9}" sibTransId="{85619564-1093-46DA-BDEB-DA36965638AB}"/>
    <dgm:cxn modelId="{F0F72B19-C594-4D22-B8CD-71ADE45289FF}" type="presOf" srcId="{77F0A065-BF03-4BA1-8243-3C53503A7F70}" destId="{AE8F01A5-76E8-4FB9-8F70-238851C39914}" srcOrd="0" destOrd="0" presId="urn:microsoft.com/office/officeart/2005/8/layout/vList2"/>
    <dgm:cxn modelId="{79941728-AACC-46A9-B1E2-DFE9C0299A8D}" srcId="{D0CE1FCB-8AF3-48F2-BB6E-48D1A60D725B}" destId="{D6922BDC-5FB9-42AE-BC0E-7277C727F420}" srcOrd="10" destOrd="0" parTransId="{42BB0BAF-50DD-44BC-B491-AAF17F1D8D9F}" sibTransId="{D0D917C7-9405-4D1C-8819-E7A930B04B59}"/>
    <dgm:cxn modelId="{068D2628-0651-4F44-940F-70397295AF0F}" srcId="{D0CE1FCB-8AF3-48F2-BB6E-48D1A60D725B}" destId="{0BF9A6A1-43B9-4A52-855B-CDC5FB646091}" srcOrd="8" destOrd="0" parTransId="{9B0317B6-C5FC-4213-BB86-876BE878B34E}" sibTransId="{2E7B6900-E5E0-498C-BFEB-739795CEC7A9}"/>
    <dgm:cxn modelId="{74F2FA29-1B6B-4EE3-8D90-D67924CB825E}" srcId="{D0CE1FCB-8AF3-48F2-BB6E-48D1A60D725B}" destId="{DD78F28B-D60C-4CF0-86E0-22D94E09456B}" srcOrd="1" destOrd="0" parTransId="{C6BFEA0C-0A5C-44B0-8C84-26E265A52B39}" sibTransId="{BB7620C6-D7D3-4B96-A112-75B284AC8B01}"/>
    <dgm:cxn modelId="{4AE47D2A-A637-4150-A93B-1CE2496CCE7B}" type="presOf" srcId="{8EFAA7AE-5263-4E5F-999E-5265B9E236F0}" destId="{E9E0DA36-BCCF-4E57-9421-550A2EC27EBE}" srcOrd="0" destOrd="0" presId="urn:microsoft.com/office/officeart/2005/8/layout/vList2"/>
    <dgm:cxn modelId="{4333302C-8F6C-4730-84B2-B3579291B330}" type="presOf" srcId="{D559B03C-1FF1-4E19-9D0B-77E4A7FA12C7}" destId="{885E93F4-F3D7-4704-8906-C10D1FE2844C}" srcOrd="0" destOrd="0" presId="urn:microsoft.com/office/officeart/2005/8/layout/vList2"/>
    <dgm:cxn modelId="{F61BC331-30E7-4CA7-B3EB-A22EAF683AB6}" srcId="{D0CE1FCB-8AF3-48F2-BB6E-48D1A60D725B}" destId="{23FB952F-6CC2-4AF8-861D-3A85236B518A}" srcOrd="7" destOrd="0" parTransId="{0B2D8DB9-4B1A-464A-A3C3-70322125773A}" sibTransId="{B8F063F8-606F-45DD-B787-9AC397C34AB9}"/>
    <dgm:cxn modelId="{584D0136-8B51-49C4-BE5F-3630A461A592}" srcId="{D0CE1FCB-8AF3-48F2-BB6E-48D1A60D725B}" destId="{0F6A348B-EB4E-48A1-8D8C-2BB76F5D4CA8}" srcOrd="3" destOrd="0" parTransId="{690274A5-24EF-415D-9509-B4C5967C460C}" sibTransId="{DE514D0C-A1EB-4B2F-8278-EF7CF45B0AB0}"/>
    <dgm:cxn modelId="{0245DC69-DE2E-426A-AE28-FB2F536EF9A2}" type="presOf" srcId="{0F6A348B-EB4E-48A1-8D8C-2BB76F5D4CA8}" destId="{836860D6-20D7-4109-9834-BCAC9F493B7D}" srcOrd="0" destOrd="0" presId="urn:microsoft.com/office/officeart/2005/8/layout/vList2"/>
    <dgm:cxn modelId="{1EDDFB57-DF10-4C41-B737-C5A33DA49A04}" srcId="{D0CE1FCB-8AF3-48F2-BB6E-48D1A60D725B}" destId="{D559B03C-1FF1-4E19-9D0B-77E4A7FA12C7}" srcOrd="5" destOrd="0" parTransId="{D8C15A8E-A5E7-4051-8CB0-2B26ABCCEB22}" sibTransId="{60C47E7E-F527-436E-8125-75FCD80D64B5}"/>
    <dgm:cxn modelId="{75959858-62C9-493E-A667-91B26423F50F}" type="presOf" srcId="{BA35515D-EB11-4A4E-8BD1-CD0CCCDD226C}" destId="{7FDDC0BA-C29C-4C11-A5B0-7B507055C27F}" srcOrd="0" destOrd="0" presId="urn:microsoft.com/office/officeart/2005/8/layout/vList2"/>
    <dgm:cxn modelId="{B0117D7B-68F8-44DA-859D-CA276C431E54}" srcId="{D0CE1FCB-8AF3-48F2-BB6E-48D1A60D725B}" destId="{77F0A065-BF03-4BA1-8243-3C53503A7F70}" srcOrd="9" destOrd="0" parTransId="{3E4D0ED2-24D7-4B11-92FD-E5D33C698111}" sibTransId="{40E2D147-7405-4C53-8FA6-F6427197D901}"/>
    <dgm:cxn modelId="{5257FA80-BDA3-43A0-B91A-8A90A660F726}" srcId="{D0CE1FCB-8AF3-48F2-BB6E-48D1A60D725B}" destId="{BA35515D-EB11-4A4E-8BD1-CD0CCCDD226C}" srcOrd="2" destOrd="0" parTransId="{1B03D133-2062-4977-B774-F614DD3ED979}" sibTransId="{6D4A593F-7EDE-4A5E-987B-7A321AF37896}"/>
    <dgm:cxn modelId="{7DE57BB1-18B1-487A-A071-E2ED719629A2}" type="presOf" srcId="{3DFEEC1D-2539-43AE-ABD4-EB27B67DFE55}" destId="{8D2FCEC6-A8C5-4C02-86C8-E29F9DF5188A}" srcOrd="0" destOrd="0" presId="urn:microsoft.com/office/officeart/2005/8/layout/vList2"/>
    <dgm:cxn modelId="{2BB398B7-E5EA-4BA4-94BE-82987DE1FD86}" srcId="{D0CE1FCB-8AF3-48F2-BB6E-48D1A60D725B}" destId="{F25E60F9-FDFD-4BF5-9687-D6791F11D81B}" srcOrd="0" destOrd="0" parTransId="{6DB4D988-17E7-4D60-A3C4-EFA2B07DE0F0}" sibTransId="{EA18B2F7-56C9-489B-B2C3-081102A02798}"/>
    <dgm:cxn modelId="{820281BE-64CA-4ACF-86DD-325951EA56D1}" type="presOf" srcId="{D0CE1FCB-8AF3-48F2-BB6E-48D1A60D725B}" destId="{DF4A8814-E237-4856-B344-90DF72900FB3}" srcOrd="0" destOrd="0" presId="urn:microsoft.com/office/officeart/2005/8/layout/vList2"/>
    <dgm:cxn modelId="{181E3CC3-DA85-4B3A-94B9-6FBBE2FBFFD3}" type="presOf" srcId="{D6922BDC-5FB9-42AE-BC0E-7277C727F420}" destId="{5F24D18E-ECFE-439C-9749-CFD91A971FE1}" srcOrd="0" destOrd="0" presId="urn:microsoft.com/office/officeart/2005/8/layout/vList2"/>
    <dgm:cxn modelId="{A65A9EC5-1109-4332-8768-2F0E66D5F253}" type="presOf" srcId="{F25E60F9-FDFD-4BF5-9687-D6791F11D81B}" destId="{06AB72C2-C3BA-4186-AC06-0FF528E1F138}" srcOrd="0" destOrd="0" presId="urn:microsoft.com/office/officeart/2005/8/layout/vList2"/>
    <dgm:cxn modelId="{E0737AD3-5BEB-42BE-B998-7A8427E411B8}" type="presOf" srcId="{23FB952F-6CC2-4AF8-861D-3A85236B518A}" destId="{2CC50329-CAE3-4352-BFD7-8E39DFC8E465}" srcOrd="0" destOrd="0" presId="urn:microsoft.com/office/officeart/2005/8/layout/vList2"/>
    <dgm:cxn modelId="{5F86E6D6-D11F-4E7D-9762-71D6D50EB231}" type="presOf" srcId="{DD78F28B-D60C-4CF0-86E0-22D94E09456B}" destId="{E230D6C9-3D7D-4218-B262-02468C705752}" srcOrd="0" destOrd="0" presId="urn:microsoft.com/office/officeart/2005/8/layout/vList2"/>
    <dgm:cxn modelId="{57E2CBE4-061B-4935-869C-40DC3F348AB3}" type="presOf" srcId="{0BF9A6A1-43B9-4A52-855B-CDC5FB646091}" destId="{A247340D-BAB7-4EDE-B766-EFE3831A341D}" srcOrd="0" destOrd="0" presId="urn:microsoft.com/office/officeart/2005/8/layout/vList2"/>
    <dgm:cxn modelId="{7690F301-A31C-4283-B953-228AB80E18E2}" type="presParOf" srcId="{DF4A8814-E237-4856-B344-90DF72900FB3}" destId="{06AB72C2-C3BA-4186-AC06-0FF528E1F138}" srcOrd="0" destOrd="0" presId="urn:microsoft.com/office/officeart/2005/8/layout/vList2"/>
    <dgm:cxn modelId="{000B9C29-9D67-4B63-84F6-489316BE969D}" type="presParOf" srcId="{DF4A8814-E237-4856-B344-90DF72900FB3}" destId="{E5A33DFD-5E7F-474D-94FF-E8B2A780AACE}" srcOrd="1" destOrd="0" presId="urn:microsoft.com/office/officeart/2005/8/layout/vList2"/>
    <dgm:cxn modelId="{5202B892-E9FE-4284-85F2-3972D0874631}" type="presParOf" srcId="{DF4A8814-E237-4856-B344-90DF72900FB3}" destId="{E230D6C9-3D7D-4218-B262-02468C705752}" srcOrd="2" destOrd="0" presId="urn:microsoft.com/office/officeart/2005/8/layout/vList2"/>
    <dgm:cxn modelId="{98416CEE-F2E9-4B9E-9C68-9DA143A87672}" type="presParOf" srcId="{DF4A8814-E237-4856-B344-90DF72900FB3}" destId="{5C8EEF8F-104B-4B36-A324-B47F21222305}" srcOrd="3" destOrd="0" presId="urn:microsoft.com/office/officeart/2005/8/layout/vList2"/>
    <dgm:cxn modelId="{9367FF1B-7DED-46C9-B213-A3851EE68FAF}" type="presParOf" srcId="{DF4A8814-E237-4856-B344-90DF72900FB3}" destId="{7FDDC0BA-C29C-4C11-A5B0-7B507055C27F}" srcOrd="4" destOrd="0" presId="urn:microsoft.com/office/officeart/2005/8/layout/vList2"/>
    <dgm:cxn modelId="{265CFC94-7F3B-4FE4-8A7C-B15B21A1DD7B}" type="presParOf" srcId="{DF4A8814-E237-4856-B344-90DF72900FB3}" destId="{466F893F-925C-4C78-80DE-B82C0DC8C2D4}" srcOrd="5" destOrd="0" presId="urn:microsoft.com/office/officeart/2005/8/layout/vList2"/>
    <dgm:cxn modelId="{5A7E1CCE-D14A-4911-A301-505D5484EFFC}" type="presParOf" srcId="{DF4A8814-E237-4856-B344-90DF72900FB3}" destId="{836860D6-20D7-4109-9834-BCAC9F493B7D}" srcOrd="6" destOrd="0" presId="urn:microsoft.com/office/officeart/2005/8/layout/vList2"/>
    <dgm:cxn modelId="{E317911C-1D1B-42C5-B8C0-A0AF001954B5}" type="presParOf" srcId="{DF4A8814-E237-4856-B344-90DF72900FB3}" destId="{4B15EF36-D71A-4090-AFA7-7181305B2EED}" srcOrd="7" destOrd="0" presId="urn:microsoft.com/office/officeart/2005/8/layout/vList2"/>
    <dgm:cxn modelId="{3ADB1F3A-0584-4F95-A972-A9BDC2914B89}" type="presParOf" srcId="{DF4A8814-E237-4856-B344-90DF72900FB3}" destId="{E9E0DA36-BCCF-4E57-9421-550A2EC27EBE}" srcOrd="8" destOrd="0" presId="urn:microsoft.com/office/officeart/2005/8/layout/vList2"/>
    <dgm:cxn modelId="{FF7E22A6-6AF3-4E96-8882-1114EEDBE955}" type="presParOf" srcId="{DF4A8814-E237-4856-B344-90DF72900FB3}" destId="{A9518B0D-0C91-4075-B87B-4E46C7CEEE40}" srcOrd="9" destOrd="0" presId="urn:microsoft.com/office/officeart/2005/8/layout/vList2"/>
    <dgm:cxn modelId="{0D32D772-DB0F-432B-85C2-1E042399A474}" type="presParOf" srcId="{DF4A8814-E237-4856-B344-90DF72900FB3}" destId="{885E93F4-F3D7-4704-8906-C10D1FE2844C}" srcOrd="10" destOrd="0" presId="urn:microsoft.com/office/officeart/2005/8/layout/vList2"/>
    <dgm:cxn modelId="{081B800A-42FB-493E-ACDB-13B4905D40B5}" type="presParOf" srcId="{DF4A8814-E237-4856-B344-90DF72900FB3}" destId="{8F6EE9C2-D0F1-4A28-ABA7-4D2C1F66A366}" srcOrd="11" destOrd="0" presId="urn:microsoft.com/office/officeart/2005/8/layout/vList2"/>
    <dgm:cxn modelId="{18FC0398-3F5E-446A-908C-ECEE56B50699}" type="presParOf" srcId="{DF4A8814-E237-4856-B344-90DF72900FB3}" destId="{8D2FCEC6-A8C5-4C02-86C8-E29F9DF5188A}" srcOrd="12" destOrd="0" presId="urn:microsoft.com/office/officeart/2005/8/layout/vList2"/>
    <dgm:cxn modelId="{E95EF0E7-42C9-4989-A965-D927EE46EF75}" type="presParOf" srcId="{DF4A8814-E237-4856-B344-90DF72900FB3}" destId="{1A653147-C764-4D92-B2CE-3F4C0A2482EB}" srcOrd="13" destOrd="0" presId="urn:microsoft.com/office/officeart/2005/8/layout/vList2"/>
    <dgm:cxn modelId="{C7F4D4EB-F3DD-49F6-8468-09C4A6474CDA}" type="presParOf" srcId="{DF4A8814-E237-4856-B344-90DF72900FB3}" destId="{2CC50329-CAE3-4352-BFD7-8E39DFC8E465}" srcOrd="14" destOrd="0" presId="urn:microsoft.com/office/officeart/2005/8/layout/vList2"/>
    <dgm:cxn modelId="{6FEEF5E3-9F43-4623-9DB5-F99EA595A97D}" type="presParOf" srcId="{DF4A8814-E237-4856-B344-90DF72900FB3}" destId="{1C15A1F5-B5CE-4D2F-B31C-F97FF5701E92}" srcOrd="15" destOrd="0" presId="urn:microsoft.com/office/officeart/2005/8/layout/vList2"/>
    <dgm:cxn modelId="{5163399B-A264-45A3-8A31-66B180601858}" type="presParOf" srcId="{DF4A8814-E237-4856-B344-90DF72900FB3}" destId="{A247340D-BAB7-4EDE-B766-EFE3831A341D}" srcOrd="16" destOrd="0" presId="urn:microsoft.com/office/officeart/2005/8/layout/vList2"/>
    <dgm:cxn modelId="{479069E9-7D72-4F0D-A80A-6C033AD57014}" type="presParOf" srcId="{DF4A8814-E237-4856-B344-90DF72900FB3}" destId="{F7932690-958B-46B4-B78F-50ED1815CE1B}" srcOrd="17" destOrd="0" presId="urn:microsoft.com/office/officeart/2005/8/layout/vList2"/>
    <dgm:cxn modelId="{22F2BBE7-F209-4C9E-ACCC-FF7A62DDB4F4}" type="presParOf" srcId="{DF4A8814-E237-4856-B344-90DF72900FB3}" destId="{AE8F01A5-76E8-4FB9-8F70-238851C39914}" srcOrd="18" destOrd="0" presId="urn:microsoft.com/office/officeart/2005/8/layout/vList2"/>
    <dgm:cxn modelId="{429586E3-6806-403A-9B5D-932E9C4020A3}" type="presParOf" srcId="{DF4A8814-E237-4856-B344-90DF72900FB3}" destId="{A1815AF3-7585-4369-91E7-2837F318BF22}" srcOrd="19" destOrd="0" presId="urn:microsoft.com/office/officeart/2005/8/layout/vList2"/>
    <dgm:cxn modelId="{EF6A277F-BBDB-412F-AE98-9B6F4E8532A0}" type="presParOf" srcId="{DF4A8814-E237-4856-B344-90DF72900FB3}" destId="{5F24D18E-ECFE-439C-9749-CFD91A971FE1}"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52997A-8E5D-4218-8BAB-2B4F86FCECF9}" type="doc">
      <dgm:prSet loTypeId="urn:microsoft.com/office/officeart/2005/8/layout/pyramid1" loCatId="pyramid" qsTypeId="urn:microsoft.com/office/officeart/2005/8/quickstyle/simple1" qsCatId="simple" csTypeId="urn:microsoft.com/office/officeart/2005/8/colors/colorful5" csCatId="colorful" phldr="1"/>
      <dgm:spPr/>
    </dgm:pt>
    <dgm:pt modelId="{FCDCAF9A-9E38-4226-9127-5E3EAAA71DD0}">
      <dgm:prSet phldrT="[Text]"/>
      <dgm:spPr>
        <a:solidFill>
          <a:schemeClr val="accent2">
            <a:lumMod val="60000"/>
            <a:lumOff val="40000"/>
          </a:schemeClr>
        </a:solidFill>
      </dgm:spPr>
      <dgm:t>
        <a:bodyPr/>
        <a:lstStyle/>
        <a:p>
          <a:r>
            <a:rPr lang="en-US" dirty="0"/>
            <a:t> </a:t>
          </a:r>
        </a:p>
      </dgm:t>
    </dgm:pt>
    <dgm:pt modelId="{DFFFA5E0-75B0-446E-A930-D3F67E90B66B}" type="parTrans" cxnId="{3B40B351-AE8C-4D26-A06B-B6E24ECA0DDF}">
      <dgm:prSet/>
      <dgm:spPr/>
      <dgm:t>
        <a:bodyPr/>
        <a:lstStyle/>
        <a:p>
          <a:endParaRPr lang="en-US"/>
        </a:p>
      </dgm:t>
    </dgm:pt>
    <dgm:pt modelId="{468312EE-31D8-4F58-A049-D818A329AA85}" type="sibTrans" cxnId="{3B40B351-AE8C-4D26-A06B-B6E24ECA0DDF}">
      <dgm:prSet/>
      <dgm:spPr/>
      <dgm:t>
        <a:bodyPr/>
        <a:lstStyle/>
        <a:p>
          <a:endParaRPr lang="en-US"/>
        </a:p>
      </dgm:t>
    </dgm:pt>
    <dgm:pt modelId="{E9209955-801C-4CA6-9CFC-96E4A390E4BD}">
      <dgm:prSet phldrT="[Text]"/>
      <dgm:spPr>
        <a:solidFill>
          <a:schemeClr val="accent3">
            <a:lumMod val="75000"/>
          </a:schemeClr>
        </a:solidFill>
      </dgm:spPr>
      <dgm:t>
        <a:bodyPr/>
        <a:lstStyle/>
        <a:p>
          <a:endParaRPr lang="en-US" dirty="0"/>
        </a:p>
      </dgm:t>
    </dgm:pt>
    <dgm:pt modelId="{C2FCCC25-1F88-45B6-BD90-4D14D469652A}" type="parTrans" cxnId="{42C2BB29-1EA7-440F-95DC-775CCD9FC817}">
      <dgm:prSet/>
      <dgm:spPr/>
      <dgm:t>
        <a:bodyPr/>
        <a:lstStyle/>
        <a:p>
          <a:endParaRPr lang="en-US"/>
        </a:p>
      </dgm:t>
    </dgm:pt>
    <dgm:pt modelId="{04C42D1D-A6EC-474E-8D78-7CFC19394C0A}" type="sibTrans" cxnId="{42C2BB29-1EA7-440F-95DC-775CCD9FC817}">
      <dgm:prSet/>
      <dgm:spPr/>
      <dgm:t>
        <a:bodyPr/>
        <a:lstStyle/>
        <a:p>
          <a:endParaRPr lang="en-US"/>
        </a:p>
      </dgm:t>
    </dgm:pt>
    <dgm:pt modelId="{20091F48-17DC-4F30-BBC2-D8625CEE6026}">
      <dgm:prSet phldrT="[Text]"/>
      <dgm:spPr>
        <a:solidFill>
          <a:srgbClr val="FFCC00"/>
        </a:solidFill>
      </dgm:spPr>
      <dgm:t>
        <a:bodyPr/>
        <a:lstStyle/>
        <a:p>
          <a:r>
            <a:rPr lang="en-US" dirty="0"/>
            <a:t> </a:t>
          </a:r>
        </a:p>
      </dgm:t>
    </dgm:pt>
    <dgm:pt modelId="{E3DD5F26-8D07-4782-AB1F-DD452E2E3A41}" type="sibTrans" cxnId="{75490A0A-BF23-4DA6-880C-0F215E0413BA}">
      <dgm:prSet/>
      <dgm:spPr/>
      <dgm:t>
        <a:bodyPr/>
        <a:lstStyle/>
        <a:p>
          <a:endParaRPr lang="en-US"/>
        </a:p>
      </dgm:t>
    </dgm:pt>
    <dgm:pt modelId="{9C90FB58-0E7C-4077-94B6-672EF4843575}" type="parTrans" cxnId="{75490A0A-BF23-4DA6-880C-0F215E0413BA}">
      <dgm:prSet/>
      <dgm:spPr/>
      <dgm:t>
        <a:bodyPr/>
        <a:lstStyle/>
        <a:p>
          <a:endParaRPr lang="en-US"/>
        </a:p>
      </dgm:t>
    </dgm:pt>
    <dgm:pt modelId="{4848542F-43AB-4A77-A9C2-0F03CFC80968}" type="pres">
      <dgm:prSet presAssocID="{5252997A-8E5D-4218-8BAB-2B4F86FCECF9}" presName="Name0" presStyleCnt="0">
        <dgm:presLayoutVars>
          <dgm:dir/>
          <dgm:animLvl val="lvl"/>
          <dgm:resizeHandles val="exact"/>
        </dgm:presLayoutVars>
      </dgm:prSet>
      <dgm:spPr/>
    </dgm:pt>
    <dgm:pt modelId="{9A1A5A2B-B593-484E-83F0-2406A39C5304}" type="pres">
      <dgm:prSet presAssocID="{FCDCAF9A-9E38-4226-9127-5E3EAAA71DD0}" presName="Name8" presStyleCnt="0"/>
      <dgm:spPr/>
    </dgm:pt>
    <dgm:pt modelId="{C5BF8044-1019-4ED2-97EF-72F384697025}" type="pres">
      <dgm:prSet presAssocID="{FCDCAF9A-9E38-4226-9127-5E3EAAA71DD0}" presName="level" presStyleLbl="node1" presStyleIdx="0" presStyleCnt="3">
        <dgm:presLayoutVars>
          <dgm:chMax val="1"/>
          <dgm:bulletEnabled val="1"/>
        </dgm:presLayoutVars>
      </dgm:prSet>
      <dgm:spPr/>
    </dgm:pt>
    <dgm:pt modelId="{D0B77609-2980-4F30-A4DD-CB87D131FA5E}" type="pres">
      <dgm:prSet presAssocID="{FCDCAF9A-9E38-4226-9127-5E3EAAA71DD0}" presName="levelTx" presStyleLbl="revTx" presStyleIdx="0" presStyleCnt="0">
        <dgm:presLayoutVars>
          <dgm:chMax val="1"/>
          <dgm:bulletEnabled val="1"/>
        </dgm:presLayoutVars>
      </dgm:prSet>
      <dgm:spPr/>
    </dgm:pt>
    <dgm:pt modelId="{E3A9F475-7116-4B87-83F7-AD5EBB1D007B}" type="pres">
      <dgm:prSet presAssocID="{20091F48-17DC-4F30-BBC2-D8625CEE6026}" presName="Name8" presStyleCnt="0"/>
      <dgm:spPr/>
    </dgm:pt>
    <dgm:pt modelId="{2DC5F766-0C4D-469F-A214-29B5A0904A25}" type="pres">
      <dgm:prSet presAssocID="{20091F48-17DC-4F30-BBC2-D8625CEE6026}" presName="level" presStyleLbl="node1" presStyleIdx="1" presStyleCnt="3">
        <dgm:presLayoutVars>
          <dgm:chMax val="1"/>
          <dgm:bulletEnabled val="1"/>
        </dgm:presLayoutVars>
      </dgm:prSet>
      <dgm:spPr/>
    </dgm:pt>
    <dgm:pt modelId="{ACEF31A0-DA30-469F-B6F7-AFF2F0F6A28A}" type="pres">
      <dgm:prSet presAssocID="{20091F48-17DC-4F30-BBC2-D8625CEE6026}" presName="levelTx" presStyleLbl="revTx" presStyleIdx="0" presStyleCnt="0">
        <dgm:presLayoutVars>
          <dgm:chMax val="1"/>
          <dgm:bulletEnabled val="1"/>
        </dgm:presLayoutVars>
      </dgm:prSet>
      <dgm:spPr/>
    </dgm:pt>
    <dgm:pt modelId="{B2969947-1683-4529-8053-CEF6528B949E}" type="pres">
      <dgm:prSet presAssocID="{E9209955-801C-4CA6-9CFC-96E4A390E4BD}" presName="Name8" presStyleCnt="0"/>
      <dgm:spPr/>
    </dgm:pt>
    <dgm:pt modelId="{780FE329-163B-4B44-A894-60D22A1EE425}" type="pres">
      <dgm:prSet presAssocID="{E9209955-801C-4CA6-9CFC-96E4A390E4BD}" presName="level" presStyleLbl="node1" presStyleIdx="2" presStyleCnt="3">
        <dgm:presLayoutVars>
          <dgm:chMax val="1"/>
          <dgm:bulletEnabled val="1"/>
        </dgm:presLayoutVars>
      </dgm:prSet>
      <dgm:spPr/>
    </dgm:pt>
    <dgm:pt modelId="{EDC81082-FAC3-4A19-BC33-8BB893C4102F}" type="pres">
      <dgm:prSet presAssocID="{E9209955-801C-4CA6-9CFC-96E4A390E4BD}" presName="levelTx" presStyleLbl="revTx" presStyleIdx="0" presStyleCnt="0">
        <dgm:presLayoutVars>
          <dgm:chMax val="1"/>
          <dgm:bulletEnabled val="1"/>
        </dgm:presLayoutVars>
      </dgm:prSet>
      <dgm:spPr/>
    </dgm:pt>
  </dgm:ptLst>
  <dgm:cxnLst>
    <dgm:cxn modelId="{75490A0A-BF23-4DA6-880C-0F215E0413BA}" srcId="{5252997A-8E5D-4218-8BAB-2B4F86FCECF9}" destId="{20091F48-17DC-4F30-BBC2-D8625CEE6026}" srcOrd="1" destOrd="0" parTransId="{9C90FB58-0E7C-4077-94B6-672EF4843575}" sibTransId="{E3DD5F26-8D07-4782-AB1F-DD452E2E3A41}"/>
    <dgm:cxn modelId="{89A83D14-5F1D-4E9B-899B-D6BB4A0C3E6A}" type="presOf" srcId="{FCDCAF9A-9E38-4226-9127-5E3EAAA71DD0}" destId="{D0B77609-2980-4F30-A4DD-CB87D131FA5E}" srcOrd="1" destOrd="0" presId="urn:microsoft.com/office/officeart/2005/8/layout/pyramid1"/>
    <dgm:cxn modelId="{1D05591F-AC44-47DD-9487-C3DD8ECB6478}" type="presOf" srcId="{E9209955-801C-4CA6-9CFC-96E4A390E4BD}" destId="{EDC81082-FAC3-4A19-BC33-8BB893C4102F}" srcOrd="1" destOrd="0" presId="urn:microsoft.com/office/officeart/2005/8/layout/pyramid1"/>
    <dgm:cxn modelId="{42C2BB29-1EA7-440F-95DC-775CCD9FC817}" srcId="{5252997A-8E5D-4218-8BAB-2B4F86FCECF9}" destId="{E9209955-801C-4CA6-9CFC-96E4A390E4BD}" srcOrd="2" destOrd="0" parTransId="{C2FCCC25-1F88-45B6-BD90-4D14D469652A}" sibTransId="{04C42D1D-A6EC-474E-8D78-7CFC19394C0A}"/>
    <dgm:cxn modelId="{D78D854E-0F87-4131-B3EC-686EF4BB5585}" type="presOf" srcId="{FCDCAF9A-9E38-4226-9127-5E3EAAA71DD0}" destId="{C5BF8044-1019-4ED2-97EF-72F384697025}" srcOrd="0" destOrd="0" presId="urn:microsoft.com/office/officeart/2005/8/layout/pyramid1"/>
    <dgm:cxn modelId="{3B40B351-AE8C-4D26-A06B-B6E24ECA0DDF}" srcId="{5252997A-8E5D-4218-8BAB-2B4F86FCECF9}" destId="{FCDCAF9A-9E38-4226-9127-5E3EAAA71DD0}" srcOrd="0" destOrd="0" parTransId="{DFFFA5E0-75B0-446E-A930-D3F67E90B66B}" sibTransId="{468312EE-31D8-4F58-A049-D818A329AA85}"/>
    <dgm:cxn modelId="{AD519781-372D-4B01-8281-B11337EB90A9}" type="presOf" srcId="{E9209955-801C-4CA6-9CFC-96E4A390E4BD}" destId="{780FE329-163B-4B44-A894-60D22A1EE425}" srcOrd="0" destOrd="0" presId="urn:microsoft.com/office/officeart/2005/8/layout/pyramid1"/>
    <dgm:cxn modelId="{ED232095-B817-4183-BD27-2578A516B644}" type="presOf" srcId="{20091F48-17DC-4F30-BBC2-D8625CEE6026}" destId="{2DC5F766-0C4D-469F-A214-29B5A0904A25}" srcOrd="0" destOrd="0" presId="urn:microsoft.com/office/officeart/2005/8/layout/pyramid1"/>
    <dgm:cxn modelId="{9E7B869E-CD7D-410F-8163-1F52DFC1E712}" type="presOf" srcId="{5252997A-8E5D-4218-8BAB-2B4F86FCECF9}" destId="{4848542F-43AB-4A77-A9C2-0F03CFC80968}" srcOrd="0" destOrd="0" presId="urn:microsoft.com/office/officeart/2005/8/layout/pyramid1"/>
    <dgm:cxn modelId="{6E33E6D9-FD6E-4C04-B392-BF6B858CCE0C}" type="presOf" srcId="{20091F48-17DC-4F30-BBC2-D8625CEE6026}" destId="{ACEF31A0-DA30-469F-B6F7-AFF2F0F6A28A}" srcOrd="1" destOrd="0" presId="urn:microsoft.com/office/officeart/2005/8/layout/pyramid1"/>
    <dgm:cxn modelId="{4563CF1A-6D53-4D26-AAAE-757E13793318}" type="presParOf" srcId="{4848542F-43AB-4A77-A9C2-0F03CFC80968}" destId="{9A1A5A2B-B593-484E-83F0-2406A39C5304}" srcOrd="0" destOrd="0" presId="urn:microsoft.com/office/officeart/2005/8/layout/pyramid1"/>
    <dgm:cxn modelId="{01F18E28-E26C-4F26-AE86-C2CA387B1B42}" type="presParOf" srcId="{9A1A5A2B-B593-484E-83F0-2406A39C5304}" destId="{C5BF8044-1019-4ED2-97EF-72F384697025}" srcOrd="0" destOrd="0" presId="urn:microsoft.com/office/officeart/2005/8/layout/pyramid1"/>
    <dgm:cxn modelId="{473F7977-71F6-4019-8DDF-9D456698E974}" type="presParOf" srcId="{9A1A5A2B-B593-484E-83F0-2406A39C5304}" destId="{D0B77609-2980-4F30-A4DD-CB87D131FA5E}" srcOrd="1" destOrd="0" presId="urn:microsoft.com/office/officeart/2005/8/layout/pyramid1"/>
    <dgm:cxn modelId="{20B97640-ACCB-436D-8203-15B553DF37BB}" type="presParOf" srcId="{4848542F-43AB-4A77-A9C2-0F03CFC80968}" destId="{E3A9F475-7116-4B87-83F7-AD5EBB1D007B}" srcOrd="1" destOrd="0" presId="urn:microsoft.com/office/officeart/2005/8/layout/pyramid1"/>
    <dgm:cxn modelId="{A163107C-9444-4DDE-98E1-40ED52113691}" type="presParOf" srcId="{E3A9F475-7116-4B87-83F7-AD5EBB1D007B}" destId="{2DC5F766-0C4D-469F-A214-29B5A0904A25}" srcOrd="0" destOrd="0" presId="urn:microsoft.com/office/officeart/2005/8/layout/pyramid1"/>
    <dgm:cxn modelId="{6E8DB6B3-DB25-4763-B58E-1A6EF5844290}" type="presParOf" srcId="{E3A9F475-7116-4B87-83F7-AD5EBB1D007B}" destId="{ACEF31A0-DA30-469F-B6F7-AFF2F0F6A28A}" srcOrd="1" destOrd="0" presId="urn:microsoft.com/office/officeart/2005/8/layout/pyramid1"/>
    <dgm:cxn modelId="{FBC79F1C-1CA8-4543-8D21-CADED1927530}" type="presParOf" srcId="{4848542F-43AB-4A77-A9C2-0F03CFC80968}" destId="{B2969947-1683-4529-8053-CEF6528B949E}" srcOrd="2" destOrd="0" presId="urn:microsoft.com/office/officeart/2005/8/layout/pyramid1"/>
    <dgm:cxn modelId="{46C9B368-A249-4A9D-8E46-455AE6CF3359}" type="presParOf" srcId="{B2969947-1683-4529-8053-CEF6528B949E}" destId="{780FE329-163B-4B44-A894-60D22A1EE425}" srcOrd="0" destOrd="0" presId="urn:microsoft.com/office/officeart/2005/8/layout/pyramid1"/>
    <dgm:cxn modelId="{ACCB33B8-8946-492E-A602-591F6C4F2D0B}" type="presParOf" srcId="{B2969947-1683-4529-8053-CEF6528B949E}" destId="{EDC81082-FAC3-4A19-BC33-8BB893C4102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4E19DB-965D-4EBE-8377-B28E6B4E145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E34A0F-EFAA-476E-864A-B33259F4299C}">
      <dgm:prSet/>
      <dgm:spPr/>
      <dgm:t>
        <a:bodyPr/>
        <a:lstStyle/>
        <a:p>
          <a:r>
            <a:rPr lang="en-US"/>
            <a:t>Helps children and families in crisis by expanding access to community-based </a:t>
          </a:r>
          <a:r>
            <a:rPr lang="en-US" b="1"/>
            <a:t>mobile crisis response and stabilization services</a:t>
          </a:r>
          <a:endParaRPr lang="en-US"/>
        </a:p>
      </dgm:t>
    </dgm:pt>
    <dgm:pt modelId="{CBCB5449-45A5-4FBC-8C8C-5C3295DD13B5}" type="parTrans" cxnId="{79C0FD6D-B7C8-48AD-B6B0-CEC84CB5F6E5}">
      <dgm:prSet/>
      <dgm:spPr/>
      <dgm:t>
        <a:bodyPr/>
        <a:lstStyle/>
        <a:p>
          <a:endParaRPr lang="en-US"/>
        </a:p>
      </dgm:t>
    </dgm:pt>
    <dgm:pt modelId="{3051BEEE-7CF4-43AC-93A6-82E079BCB24A}" type="sibTrans" cxnId="{79C0FD6D-B7C8-48AD-B6B0-CEC84CB5F6E5}">
      <dgm:prSet/>
      <dgm:spPr/>
      <dgm:t>
        <a:bodyPr/>
        <a:lstStyle/>
        <a:p>
          <a:endParaRPr lang="en-US"/>
        </a:p>
      </dgm:t>
    </dgm:pt>
    <dgm:pt modelId="{27075E8F-666E-44E8-8183-24F40A6ECCD8}">
      <dgm:prSet/>
      <dgm:spPr/>
      <dgm:t>
        <a:bodyPr/>
        <a:lstStyle/>
        <a:p>
          <a:r>
            <a:rPr lang="en-US" dirty="0"/>
            <a:t>Creates an advisory committee</a:t>
          </a:r>
        </a:p>
      </dgm:t>
    </dgm:pt>
    <dgm:pt modelId="{D2AE14FB-A5C9-405D-A5F4-1DB47FAB3B70}" type="parTrans" cxnId="{5943C907-4704-4BEE-A95F-02A004F09FDB}">
      <dgm:prSet/>
      <dgm:spPr/>
      <dgm:t>
        <a:bodyPr/>
        <a:lstStyle/>
        <a:p>
          <a:endParaRPr lang="en-US"/>
        </a:p>
      </dgm:t>
    </dgm:pt>
    <dgm:pt modelId="{A6DE77DC-8C25-4D15-838F-3C7B2A04C283}" type="sibTrans" cxnId="{5943C907-4704-4BEE-A95F-02A004F09FDB}">
      <dgm:prSet/>
      <dgm:spPr/>
      <dgm:t>
        <a:bodyPr/>
        <a:lstStyle/>
        <a:p>
          <a:endParaRPr lang="en-US"/>
        </a:p>
      </dgm:t>
    </dgm:pt>
    <dgm:pt modelId="{F78758EE-7A16-4CBE-90A5-8E5ADC49E23B}">
      <dgm:prSet/>
      <dgm:spPr/>
      <dgm:t>
        <a:bodyPr/>
        <a:lstStyle/>
        <a:p>
          <a:r>
            <a:rPr lang="en-US" dirty="0"/>
            <a:t>Adds a trauma-informed value to RSA 135 - F</a:t>
          </a:r>
        </a:p>
      </dgm:t>
    </dgm:pt>
    <dgm:pt modelId="{4041350D-126E-4A2D-BB33-CEDC04EF2107}" type="parTrans" cxnId="{6699F382-EB85-474E-B812-62C7B725DAA3}">
      <dgm:prSet/>
      <dgm:spPr/>
      <dgm:t>
        <a:bodyPr/>
        <a:lstStyle/>
        <a:p>
          <a:endParaRPr lang="en-US"/>
        </a:p>
      </dgm:t>
    </dgm:pt>
    <dgm:pt modelId="{B65D1DE0-AEBB-4D5E-B514-991E67E566A0}" type="sibTrans" cxnId="{6699F382-EB85-474E-B812-62C7B725DAA3}">
      <dgm:prSet/>
      <dgm:spPr/>
      <dgm:t>
        <a:bodyPr/>
        <a:lstStyle/>
        <a:p>
          <a:endParaRPr lang="en-US"/>
        </a:p>
      </dgm:t>
    </dgm:pt>
    <dgm:pt modelId="{863BEA9D-3781-477E-A093-1286D2D1C597}">
      <dgm:prSet/>
      <dgm:spPr/>
      <dgm:t>
        <a:bodyPr/>
        <a:lstStyle/>
        <a:p>
          <a:r>
            <a:rPr lang="en-US" dirty="0"/>
            <a:t>Creates a clearing house and resource center</a:t>
          </a:r>
        </a:p>
      </dgm:t>
    </dgm:pt>
    <dgm:pt modelId="{1E353AB9-96DD-4F5A-90D1-7FF88AF81262}" type="sibTrans" cxnId="{EF7A4271-EA40-4D65-94FC-94115E37C373}">
      <dgm:prSet/>
      <dgm:spPr/>
      <dgm:t>
        <a:bodyPr/>
        <a:lstStyle/>
        <a:p>
          <a:endParaRPr lang="en-US"/>
        </a:p>
      </dgm:t>
    </dgm:pt>
    <dgm:pt modelId="{4DE5D08A-A865-42DF-8421-1BC7A1EB75B0}" type="parTrans" cxnId="{EF7A4271-EA40-4D65-94FC-94115E37C373}">
      <dgm:prSet/>
      <dgm:spPr/>
      <dgm:t>
        <a:bodyPr/>
        <a:lstStyle/>
        <a:p>
          <a:endParaRPr lang="en-US"/>
        </a:p>
      </dgm:t>
    </dgm:pt>
    <dgm:pt modelId="{67B31D7E-DBB2-498A-8EB5-13DCFDF9127C}" type="pres">
      <dgm:prSet presAssocID="{434E19DB-965D-4EBE-8377-B28E6B4E145B}" presName="root" presStyleCnt="0">
        <dgm:presLayoutVars>
          <dgm:dir/>
          <dgm:resizeHandles val="exact"/>
        </dgm:presLayoutVars>
      </dgm:prSet>
      <dgm:spPr/>
    </dgm:pt>
    <dgm:pt modelId="{B3CD99F2-40E0-499C-A226-8A4A26ADB8EA}" type="pres">
      <dgm:prSet presAssocID="{434E19DB-965D-4EBE-8377-B28E6B4E145B}" presName="container" presStyleCnt="0">
        <dgm:presLayoutVars>
          <dgm:dir/>
          <dgm:resizeHandles val="exact"/>
        </dgm:presLayoutVars>
      </dgm:prSet>
      <dgm:spPr/>
    </dgm:pt>
    <dgm:pt modelId="{72EA1682-B035-4397-BDC8-DF715E6BCC41}" type="pres">
      <dgm:prSet presAssocID="{B6E34A0F-EFAA-476E-864A-B33259F4299C}" presName="compNode" presStyleCnt="0"/>
      <dgm:spPr/>
    </dgm:pt>
    <dgm:pt modelId="{F64D0058-825A-4D66-BCDC-3252883A27C1}" type="pres">
      <dgm:prSet presAssocID="{B6E34A0F-EFAA-476E-864A-B33259F4299C}" presName="iconBgRect" presStyleLbl="bgShp" presStyleIdx="0" presStyleCnt="4"/>
      <dgm:spPr/>
    </dgm:pt>
    <dgm:pt modelId="{279D7DE0-D075-4A4A-8C43-C66DAAEDB35D}" type="pres">
      <dgm:prSet presAssocID="{B6E34A0F-EFAA-476E-864A-B33259F429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B039A8CF-2D8C-4FBB-B176-B471DF4528F6}" type="pres">
      <dgm:prSet presAssocID="{B6E34A0F-EFAA-476E-864A-B33259F4299C}" presName="spaceRect" presStyleCnt="0"/>
      <dgm:spPr/>
    </dgm:pt>
    <dgm:pt modelId="{48D7DAD7-5AE2-4F9E-BA2A-2420417A473B}" type="pres">
      <dgm:prSet presAssocID="{B6E34A0F-EFAA-476E-864A-B33259F4299C}" presName="textRect" presStyleLbl="revTx" presStyleIdx="0" presStyleCnt="4">
        <dgm:presLayoutVars>
          <dgm:chMax val="1"/>
          <dgm:chPref val="1"/>
        </dgm:presLayoutVars>
      </dgm:prSet>
      <dgm:spPr/>
    </dgm:pt>
    <dgm:pt modelId="{891BD9A0-068C-478B-A98E-EC417709C952}" type="pres">
      <dgm:prSet presAssocID="{3051BEEE-7CF4-43AC-93A6-82E079BCB24A}" presName="sibTrans" presStyleLbl="sibTrans2D1" presStyleIdx="0" presStyleCnt="0"/>
      <dgm:spPr/>
    </dgm:pt>
    <dgm:pt modelId="{A1989C6D-93C3-47A4-AE19-3E64DBE4BA1B}" type="pres">
      <dgm:prSet presAssocID="{27075E8F-666E-44E8-8183-24F40A6ECCD8}" presName="compNode" presStyleCnt="0"/>
      <dgm:spPr/>
    </dgm:pt>
    <dgm:pt modelId="{34C5A5D2-9850-496D-B318-E9E1EA24B6A4}" type="pres">
      <dgm:prSet presAssocID="{27075E8F-666E-44E8-8183-24F40A6ECCD8}" presName="iconBgRect" presStyleLbl="bgShp" presStyleIdx="1" presStyleCnt="4"/>
      <dgm:spPr/>
    </dgm:pt>
    <dgm:pt modelId="{EBA9CE22-1CD6-40B2-9B1D-FFF6D40D5187}" type="pres">
      <dgm:prSet presAssocID="{27075E8F-666E-44E8-8183-24F40A6ECC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ABEF8815-FC20-4CED-80A1-F6E1C5E35682}" type="pres">
      <dgm:prSet presAssocID="{27075E8F-666E-44E8-8183-24F40A6ECCD8}" presName="spaceRect" presStyleCnt="0"/>
      <dgm:spPr/>
    </dgm:pt>
    <dgm:pt modelId="{E2074FDC-9E58-4B93-AF95-B71C68BCDBA4}" type="pres">
      <dgm:prSet presAssocID="{27075E8F-666E-44E8-8183-24F40A6ECCD8}" presName="textRect" presStyleLbl="revTx" presStyleIdx="1" presStyleCnt="4">
        <dgm:presLayoutVars>
          <dgm:chMax val="1"/>
          <dgm:chPref val="1"/>
        </dgm:presLayoutVars>
      </dgm:prSet>
      <dgm:spPr/>
    </dgm:pt>
    <dgm:pt modelId="{E3886FE2-32F4-454C-B016-15AEE449DCCA}" type="pres">
      <dgm:prSet presAssocID="{A6DE77DC-8C25-4D15-838F-3C7B2A04C283}" presName="sibTrans" presStyleLbl="sibTrans2D1" presStyleIdx="0" presStyleCnt="0"/>
      <dgm:spPr/>
    </dgm:pt>
    <dgm:pt modelId="{CDD24CE3-1D83-48D7-9408-65BD90D6115E}" type="pres">
      <dgm:prSet presAssocID="{863BEA9D-3781-477E-A093-1286D2D1C597}" presName="compNode" presStyleCnt="0"/>
      <dgm:spPr/>
    </dgm:pt>
    <dgm:pt modelId="{F4F4BA39-FAA7-45F7-9B63-376B401C0348}" type="pres">
      <dgm:prSet presAssocID="{863BEA9D-3781-477E-A093-1286D2D1C597}" presName="iconBgRect" presStyleLbl="bgShp" presStyleIdx="2" presStyleCnt="4"/>
      <dgm:spPr/>
    </dgm:pt>
    <dgm:pt modelId="{D399E2D9-9CB4-4F74-A396-516797174F4F}" type="pres">
      <dgm:prSet presAssocID="{863BEA9D-3781-477E-A093-1286D2D1C5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E3FF8035-0AEA-4606-92A7-67798A25AF44}" type="pres">
      <dgm:prSet presAssocID="{863BEA9D-3781-477E-A093-1286D2D1C597}" presName="spaceRect" presStyleCnt="0"/>
      <dgm:spPr/>
    </dgm:pt>
    <dgm:pt modelId="{2BD27772-AFAB-4161-8E93-46392DA92840}" type="pres">
      <dgm:prSet presAssocID="{863BEA9D-3781-477E-A093-1286D2D1C597}" presName="textRect" presStyleLbl="revTx" presStyleIdx="2" presStyleCnt="4">
        <dgm:presLayoutVars>
          <dgm:chMax val="1"/>
          <dgm:chPref val="1"/>
        </dgm:presLayoutVars>
      </dgm:prSet>
      <dgm:spPr/>
    </dgm:pt>
    <dgm:pt modelId="{D36507EE-9B81-4F1E-B9BE-45F2FE2C9952}" type="pres">
      <dgm:prSet presAssocID="{1E353AB9-96DD-4F5A-90D1-7FF88AF81262}" presName="sibTrans" presStyleLbl="sibTrans2D1" presStyleIdx="0" presStyleCnt="0"/>
      <dgm:spPr/>
    </dgm:pt>
    <dgm:pt modelId="{2F043E45-93C5-45C0-B407-32AD13D19F28}" type="pres">
      <dgm:prSet presAssocID="{F78758EE-7A16-4CBE-90A5-8E5ADC49E23B}" presName="compNode" presStyleCnt="0"/>
      <dgm:spPr/>
    </dgm:pt>
    <dgm:pt modelId="{3743BBDF-497D-452D-BD09-8811B3599DBA}" type="pres">
      <dgm:prSet presAssocID="{F78758EE-7A16-4CBE-90A5-8E5ADC49E23B}" presName="iconBgRect" presStyleLbl="bgShp" presStyleIdx="3" presStyleCnt="4"/>
      <dgm:spPr/>
    </dgm:pt>
    <dgm:pt modelId="{ACDA2EE5-4867-44FA-A7D5-516D8DEF45A9}" type="pres">
      <dgm:prSet presAssocID="{F78758EE-7A16-4CBE-90A5-8E5ADC49E2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C99E927-B81C-4C70-889A-6B64313E8B42}" type="pres">
      <dgm:prSet presAssocID="{F78758EE-7A16-4CBE-90A5-8E5ADC49E23B}" presName="spaceRect" presStyleCnt="0"/>
      <dgm:spPr/>
    </dgm:pt>
    <dgm:pt modelId="{22F39A67-16EE-4640-ABF1-66016EEC324E}" type="pres">
      <dgm:prSet presAssocID="{F78758EE-7A16-4CBE-90A5-8E5ADC49E23B}" presName="textRect" presStyleLbl="revTx" presStyleIdx="3" presStyleCnt="4">
        <dgm:presLayoutVars>
          <dgm:chMax val="1"/>
          <dgm:chPref val="1"/>
        </dgm:presLayoutVars>
      </dgm:prSet>
      <dgm:spPr/>
    </dgm:pt>
  </dgm:ptLst>
  <dgm:cxnLst>
    <dgm:cxn modelId="{5943C907-4704-4BEE-A95F-02A004F09FDB}" srcId="{434E19DB-965D-4EBE-8377-B28E6B4E145B}" destId="{27075E8F-666E-44E8-8183-24F40A6ECCD8}" srcOrd="1" destOrd="0" parTransId="{D2AE14FB-A5C9-405D-A5F4-1DB47FAB3B70}" sibTransId="{A6DE77DC-8C25-4D15-838F-3C7B2A04C283}"/>
    <dgm:cxn modelId="{7024822D-C03C-4114-A2B1-B9E6D40B024F}" type="presOf" srcId="{27075E8F-666E-44E8-8183-24F40A6ECCD8}" destId="{E2074FDC-9E58-4B93-AF95-B71C68BCDBA4}" srcOrd="0" destOrd="0" presId="urn:microsoft.com/office/officeart/2018/2/layout/IconCircleList"/>
    <dgm:cxn modelId="{79C0FD6D-B7C8-48AD-B6B0-CEC84CB5F6E5}" srcId="{434E19DB-965D-4EBE-8377-B28E6B4E145B}" destId="{B6E34A0F-EFAA-476E-864A-B33259F4299C}" srcOrd="0" destOrd="0" parTransId="{CBCB5449-45A5-4FBC-8C8C-5C3295DD13B5}" sibTransId="{3051BEEE-7CF4-43AC-93A6-82E079BCB24A}"/>
    <dgm:cxn modelId="{EF7A4271-EA40-4D65-94FC-94115E37C373}" srcId="{434E19DB-965D-4EBE-8377-B28E6B4E145B}" destId="{863BEA9D-3781-477E-A093-1286D2D1C597}" srcOrd="2" destOrd="0" parTransId="{4DE5D08A-A865-42DF-8421-1BC7A1EB75B0}" sibTransId="{1E353AB9-96DD-4F5A-90D1-7FF88AF81262}"/>
    <dgm:cxn modelId="{7317A052-CB67-483B-A8E5-10E89DEE4484}" type="presOf" srcId="{3051BEEE-7CF4-43AC-93A6-82E079BCB24A}" destId="{891BD9A0-068C-478B-A98E-EC417709C952}" srcOrd="0" destOrd="0" presId="urn:microsoft.com/office/officeart/2018/2/layout/IconCircleList"/>
    <dgm:cxn modelId="{6699F382-EB85-474E-B812-62C7B725DAA3}" srcId="{434E19DB-965D-4EBE-8377-B28E6B4E145B}" destId="{F78758EE-7A16-4CBE-90A5-8E5ADC49E23B}" srcOrd="3" destOrd="0" parTransId="{4041350D-126E-4A2D-BB33-CEDC04EF2107}" sibTransId="{B65D1DE0-AEBB-4D5E-B514-991E67E566A0}"/>
    <dgm:cxn modelId="{13230183-AEA2-4942-866F-1A7E878D8030}" type="presOf" srcId="{1E353AB9-96DD-4F5A-90D1-7FF88AF81262}" destId="{D36507EE-9B81-4F1E-B9BE-45F2FE2C9952}" srcOrd="0" destOrd="0" presId="urn:microsoft.com/office/officeart/2018/2/layout/IconCircleList"/>
    <dgm:cxn modelId="{7BB5018D-ACCE-4D7F-804B-5F643E0E2ADE}" type="presOf" srcId="{F78758EE-7A16-4CBE-90A5-8E5ADC49E23B}" destId="{22F39A67-16EE-4640-ABF1-66016EEC324E}" srcOrd="0" destOrd="0" presId="urn:microsoft.com/office/officeart/2018/2/layout/IconCircleList"/>
    <dgm:cxn modelId="{852A42A5-D534-43EE-BFD5-24C9AF963EEC}" type="presOf" srcId="{B6E34A0F-EFAA-476E-864A-B33259F4299C}" destId="{48D7DAD7-5AE2-4F9E-BA2A-2420417A473B}" srcOrd="0" destOrd="0" presId="urn:microsoft.com/office/officeart/2018/2/layout/IconCircleList"/>
    <dgm:cxn modelId="{B3FAAFAB-76B5-4406-9006-40B11982CE3E}" type="presOf" srcId="{A6DE77DC-8C25-4D15-838F-3C7B2A04C283}" destId="{E3886FE2-32F4-454C-B016-15AEE449DCCA}" srcOrd="0" destOrd="0" presId="urn:microsoft.com/office/officeart/2018/2/layout/IconCircleList"/>
    <dgm:cxn modelId="{746F73EA-61D9-4106-8C8E-A9813528170A}" type="presOf" srcId="{863BEA9D-3781-477E-A093-1286D2D1C597}" destId="{2BD27772-AFAB-4161-8E93-46392DA92840}" srcOrd="0" destOrd="0" presId="urn:microsoft.com/office/officeart/2018/2/layout/IconCircleList"/>
    <dgm:cxn modelId="{95407CFF-86B1-4889-8DCD-BC1BEB98E5FC}" type="presOf" srcId="{434E19DB-965D-4EBE-8377-B28E6B4E145B}" destId="{67B31D7E-DBB2-498A-8EB5-13DCFDF9127C}" srcOrd="0" destOrd="0" presId="urn:microsoft.com/office/officeart/2018/2/layout/IconCircleList"/>
    <dgm:cxn modelId="{02F0F773-5284-4CBF-9EA8-3F10E3D1804B}" type="presParOf" srcId="{67B31D7E-DBB2-498A-8EB5-13DCFDF9127C}" destId="{B3CD99F2-40E0-499C-A226-8A4A26ADB8EA}" srcOrd="0" destOrd="0" presId="urn:microsoft.com/office/officeart/2018/2/layout/IconCircleList"/>
    <dgm:cxn modelId="{43FAFC41-DBBB-45C1-A93D-696C19B0FAC2}" type="presParOf" srcId="{B3CD99F2-40E0-499C-A226-8A4A26ADB8EA}" destId="{72EA1682-B035-4397-BDC8-DF715E6BCC41}" srcOrd="0" destOrd="0" presId="urn:microsoft.com/office/officeart/2018/2/layout/IconCircleList"/>
    <dgm:cxn modelId="{9AA5E502-D1FB-4D6A-93B4-BBDFCCA6459E}" type="presParOf" srcId="{72EA1682-B035-4397-BDC8-DF715E6BCC41}" destId="{F64D0058-825A-4D66-BCDC-3252883A27C1}" srcOrd="0" destOrd="0" presId="urn:microsoft.com/office/officeart/2018/2/layout/IconCircleList"/>
    <dgm:cxn modelId="{7E4A31BF-9EA3-45A2-9357-AD0D11944A31}" type="presParOf" srcId="{72EA1682-B035-4397-BDC8-DF715E6BCC41}" destId="{279D7DE0-D075-4A4A-8C43-C66DAAEDB35D}" srcOrd="1" destOrd="0" presId="urn:microsoft.com/office/officeart/2018/2/layout/IconCircleList"/>
    <dgm:cxn modelId="{E7471AEE-4FFA-407F-BDBA-2E524263A5CD}" type="presParOf" srcId="{72EA1682-B035-4397-BDC8-DF715E6BCC41}" destId="{B039A8CF-2D8C-4FBB-B176-B471DF4528F6}" srcOrd="2" destOrd="0" presId="urn:microsoft.com/office/officeart/2018/2/layout/IconCircleList"/>
    <dgm:cxn modelId="{E93CEEEB-CF75-4D63-B72D-EA54F7CCC5D9}" type="presParOf" srcId="{72EA1682-B035-4397-BDC8-DF715E6BCC41}" destId="{48D7DAD7-5AE2-4F9E-BA2A-2420417A473B}" srcOrd="3" destOrd="0" presId="urn:microsoft.com/office/officeart/2018/2/layout/IconCircleList"/>
    <dgm:cxn modelId="{1F3B0BE7-B432-4B0B-84B0-86055DB94528}" type="presParOf" srcId="{B3CD99F2-40E0-499C-A226-8A4A26ADB8EA}" destId="{891BD9A0-068C-478B-A98E-EC417709C952}" srcOrd="1" destOrd="0" presId="urn:microsoft.com/office/officeart/2018/2/layout/IconCircleList"/>
    <dgm:cxn modelId="{FC130616-16C6-4663-99F6-C5DE3F812BC0}" type="presParOf" srcId="{B3CD99F2-40E0-499C-A226-8A4A26ADB8EA}" destId="{A1989C6D-93C3-47A4-AE19-3E64DBE4BA1B}" srcOrd="2" destOrd="0" presId="urn:microsoft.com/office/officeart/2018/2/layout/IconCircleList"/>
    <dgm:cxn modelId="{CD1B9C66-3498-40E8-BD53-F5F2C0192C3A}" type="presParOf" srcId="{A1989C6D-93C3-47A4-AE19-3E64DBE4BA1B}" destId="{34C5A5D2-9850-496D-B318-E9E1EA24B6A4}" srcOrd="0" destOrd="0" presId="urn:microsoft.com/office/officeart/2018/2/layout/IconCircleList"/>
    <dgm:cxn modelId="{919D2BEF-E9BC-4E38-B7AD-6761D33BF7A2}" type="presParOf" srcId="{A1989C6D-93C3-47A4-AE19-3E64DBE4BA1B}" destId="{EBA9CE22-1CD6-40B2-9B1D-FFF6D40D5187}" srcOrd="1" destOrd="0" presId="urn:microsoft.com/office/officeart/2018/2/layout/IconCircleList"/>
    <dgm:cxn modelId="{D055A622-0885-4667-97E4-B261BFEA38E3}" type="presParOf" srcId="{A1989C6D-93C3-47A4-AE19-3E64DBE4BA1B}" destId="{ABEF8815-FC20-4CED-80A1-F6E1C5E35682}" srcOrd="2" destOrd="0" presId="urn:microsoft.com/office/officeart/2018/2/layout/IconCircleList"/>
    <dgm:cxn modelId="{46FE243A-58DE-4313-9044-6BD3C5AD0F49}" type="presParOf" srcId="{A1989C6D-93C3-47A4-AE19-3E64DBE4BA1B}" destId="{E2074FDC-9E58-4B93-AF95-B71C68BCDBA4}" srcOrd="3" destOrd="0" presId="urn:microsoft.com/office/officeart/2018/2/layout/IconCircleList"/>
    <dgm:cxn modelId="{7BCB1F93-9FE9-4FC7-AE6D-65D0EC7B73FB}" type="presParOf" srcId="{B3CD99F2-40E0-499C-A226-8A4A26ADB8EA}" destId="{E3886FE2-32F4-454C-B016-15AEE449DCCA}" srcOrd="3" destOrd="0" presId="urn:microsoft.com/office/officeart/2018/2/layout/IconCircleList"/>
    <dgm:cxn modelId="{F0CFA82D-CA9B-4E43-BE40-1D68E162FA9C}" type="presParOf" srcId="{B3CD99F2-40E0-499C-A226-8A4A26ADB8EA}" destId="{CDD24CE3-1D83-48D7-9408-65BD90D6115E}" srcOrd="4" destOrd="0" presId="urn:microsoft.com/office/officeart/2018/2/layout/IconCircleList"/>
    <dgm:cxn modelId="{B2E4E125-AF99-4367-9C41-72547262BCD8}" type="presParOf" srcId="{CDD24CE3-1D83-48D7-9408-65BD90D6115E}" destId="{F4F4BA39-FAA7-45F7-9B63-376B401C0348}" srcOrd="0" destOrd="0" presId="urn:microsoft.com/office/officeart/2018/2/layout/IconCircleList"/>
    <dgm:cxn modelId="{4BBF58F4-BA61-443C-9D72-13E49E1BC4C8}" type="presParOf" srcId="{CDD24CE3-1D83-48D7-9408-65BD90D6115E}" destId="{D399E2D9-9CB4-4F74-A396-516797174F4F}" srcOrd="1" destOrd="0" presId="urn:microsoft.com/office/officeart/2018/2/layout/IconCircleList"/>
    <dgm:cxn modelId="{949AAB24-0BDB-48E6-BE20-D6149B1A55B3}" type="presParOf" srcId="{CDD24CE3-1D83-48D7-9408-65BD90D6115E}" destId="{E3FF8035-0AEA-4606-92A7-67798A25AF44}" srcOrd="2" destOrd="0" presId="urn:microsoft.com/office/officeart/2018/2/layout/IconCircleList"/>
    <dgm:cxn modelId="{75E46F7D-DD08-40B9-BEB0-F63A279F5920}" type="presParOf" srcId="{CDD24CE3-1D83-48D7-9408-65BD90D6115E}" destId="{2BD27772-AFAB-4161-8E93-46392DA92840}" srcOrd="3" destOrd="0" presId="urn:microsoft.com/office/officeart/2018/2/layout/IconCircleList"/>
    <dgm:cxn modelId="{33DBC1E6-712E-4EA5-BC2B-3D90E56731CA}" type="presParOf" srcId="{B3CD99F2-40E0-499C-A226-8A4A26ADB8EA}" destId="{D36507EE-9B81-4F1E-B9BE-45F2FE2C9952}" srcOrd="5" destOrd="0" presId="urn:microsoft.com/office/officeart/2018/2/layout/IconCircleList"/>
    <dgm:cxn modelId="{EA3A8866-DBD1-47DB-83E7-328998EC422E}" type="presParOf" srcId="{B3CD99F2-40E0-499C-A226-8A4A26ADB8EA}" destId="{2F043E45-93C5-45C0-B407-32AD13D19F28}" srcOrd="6" destOrd="0" presId="urn:microsoft.com/office/officeart/2018/2/layout/IconCircleList"/>
    <dgm:cxn modelId="{DC08AE78-03B7-4F7F-ABC3-CE702534086F}" type="presParOf" srcId="{2F043E45-93C5-45C0-B407-32AD13D19F28}" destId="{3743BBDF-497D-452D-BD09-8811B3599DBA}" srcOrd="0" destOrd="0" presId="urn:microsoft.com/office/officeart/2018/2/layout/IconCircleList"/>
    <dgm:cxn modelId="{5B9CA2E3-8213-4E4A-A1C3-2821D3D926F8}" type="presParOf" srcId="{2F043E45-93C5-45C0-B407-32AD13D19F28}" destId="{ACDA2EE5-4867-44FA-A7D5-516D8DEF45A9}" srcOrd="1" destOrd="0" presId="urn:microsoft.com/office/officeart/2018/2/layout/IconCircleList"/>
    <dgm:cxn modelId="{DF893DF5-92A3-4306-BA05-31F37F4A40C6}" type="presParOf" srcId="{2F043E45-93C5-45C0-B407-32AD13D19F28}" destId="{3C99E927-B81C-4C70-889A-6B64313E8B42}" srcOrd="2" destOrd="0" presId="urn:microsoft.com/office/officeart/2018/2/layout/IconCircleList"/>
    <dgm:cxn modelId="{672710F9-6EB2-47A1-AD58-A471E7529D01}" type="presParOf" srcId="{2F043E45-93C5-45C0-B407-32AD13D19F28}" destId="{22F39A67-16EE-4640-ABF1-66016EEC324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90AEE0-AFD0-42FD-B445-2D4011B7C0A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60A0716-0FF0-4DE3-80D8-A1555AFFC85C}">
      <dgm:prSet/>
      <dgm:spPr/>
      <dgm:t>
        <a:bodyPr/>
        <a:lstStyle/>
        <a:p>
          <a:r>
            <a:rPr lang="en-US"/>
            <a:t>Shift towards prevention and early intervention, including leveraging the use of Family Resource Centers</a:t>
          </a:r>
        </a:p>
      </dgm:t>
    </dgm:pt>
    <dgm:pt modelId="{13E57112-6E03-4E2B-BF68-8541B7087188}" type="parTrans" cxnId="{A8FD904E-C894-4639-A7D3-2A2559214D35}">
      <dgm:prSet/>
      <dgm:spPr/>
      <dgm:t>
        <a:bodyPr/>
        <a:lstStyle/>
        <a:p>
          <a:endParaRPr lang="en-US"/>
        </a:p>
      </dgm:t>
    </dgm:pt>
    <dgm:pt modelId="{43C22F2A-5234-4447-8935-E1EF442B0D87}" type="sibTrans" cxnId="{A8FD904E-C894-4639-A7D3-2A2559214D35}">
      <dgm:prSet/>
      <dgm:spPr/>
      <dgm:t>
        <a:bodyPr/>
        <a:lstStyle/>
        <a:p>
          <a:endParaRPr lang="en-US"/>
        </a:p>
      </dgm:t>
    </dgm:pt>
    <dgm:pt modelId="{097A0A34-68BF-4FF4-A9AF-67E5D95DBDB7}">
      <dgm:prSet/>
      <dgm:spPr/>
      <dgm:t>
        <a:bodyPr/>
        <a:lstStyle/>
        <a:p>
          <a:r>
            <a:rPr lang="en-US"/>
            <a:t>Expansion of MTSS-B in NH schools </a:t>
          </a:r>
        </a:p>
      </dgm:t>
    </dgm:pt>
    <dgm:pt modelId="{75A15F78-7ADA-4D60-B214-D971E4E1A346}" type="parTrans" cxnId="{79FA6394-8A14-44C4-B1CB-C0D92ABC5DEE}">
      <dgm:prSet/>
      <dgm:spPr/>
      <dgm:t>
        <a:bodyPr/>
        <a:lstStyle/>
        <a:p>
          <a:endParaRPr lang="en-US"/>
        </a:p>
      </dgm:t>
    </dgm:pt>
    <dgm:pt modelId="{75335B97-F7A2-4E95-B875-61E434FB7DB4}" type="sibTrans" cxnId="{79FA6394-8A14-44C4-B1CB-C0D92ABC5DEE}">
      <dgm:prSet/>
      <dgm:spPr/>
      <dgm:t>
        <a:bodyPr/>
        <a:lstStyle/>
        <a:p>
          <a:endParaRPr lang="en-US"/>
        </a:p>
      </dgm:t>
    </dgm:pt>
    <dgm:pt modelId="{81DBAF95-D93F-4DC1-9F64-A4B6CE689317}">
      <dgm:prSet/>
      <dgm:spPr/>
      <dgm:t>
        <a:bodyPr/>
        <a:lstStyle/>
        <a:p>
          <a:r>
            <a:rPr lang="en-US"/>
            <a:t>Broader use of Medicaid to Schools</a:t>
          </a:r>
        </a:p>
      </dgm:t>
    </dgm:pt>
    <dgm:pt modelId="{76037E88-D10D-47E4-8D57-C40D07985AC2}" type="parTrans" cxnId="{28920437-68D8-4CA9-9D51-205314E508C6}">
      <dgm:prSet/>
      <dgm:spPr/>
      <dgm:t>
        <a:bodyPr/>
        <a:lstStyle/>
        <a:p>
          <a:endParaRPr lang="en-US"/>
        </a:p>
      </dgm:t>
    </dgm:pt>
    <dgm:pt modelId="{374F79BA-0F59-4CB3-8CEA-DD0B096E32DD}" type="sibTrans" cxnId="{28920437-68D8-4CA9-9D51-205314E508C6}">
      <dgm:prSet/>
      <dgm:spPr/>
      <dgm:t>
        <a:bodyPr/>
        <a:lstStyle/>
        <a:p>
          <a:endParaRPr lang="en-US"/>
        </a:p>
      </dgm:t>
    </dgm:pt>
    <dgm:pt modelId="{35CAC30A-FEAF-4A94-8F49-6FA79DA7C408}">
      <dgm:prSet/>
      <dgm:spPr/>
      <dgm:t>
        <a:bodyPr/>
        <a:lstStyle/>
        <a:p>
          <a:r>
            <a:rPr lang="en-US"/>
            <a:t>Rebalance spending from residential and institutional care to community-based interventions</a:t>
          </a:r>
        </a:p>
      </dgm:t>
    </dgm:pt>
    <dgm:pt modelId="{42DB2F94-EE6F-41EF-91C8-1F9975FB19AA}" type="parTrans" cxnId="{0A92536D-8951-4ED2-9FC5-4DF3C9FFB67C}">
      <dgm:prSet/>
      <dgm:spPr/>
      <dgm:t>
        <a:bodyPr/>
        <a:lstStyle/>
        <a:p>
          <a:endParaRPr lang="en-US"/>
        </a:p>
      </dgm:t>
    </dgm:pt>
    <dgm:pt modelId="{21819CF7-BCB0-4956-AC62-228478B20646}" type="sibTrans" cxnId="{0A92536D-8951-4ED2-9FC5-4DF3C9FFB67C}">
      <dgm:prSet/>
      <dgm:spPr/>
      <dgm:t>
        <a:bodyPr/>
        <a:lstStyle/>
        <a:p>
          <a:endParaRPr lang="en-US"/>
        </a:p>
      </dgm:t>
    </dgm:pt>
    <dgm:pt modelId="{4B91585E-CFCB-42C3-B40D-762E4303AB23}" type="pres">
      <dgm:prSet presAssocID="{8590AEE0-AFD0-42FD-B445-2D4011B7C0A8}" presName="linear" presStyleCnt="0">
        <dgm:presLayoutVars>
          <dgm:animLvl val="lvl"/>
          <dgm:resizeHandles val="exact"/>
        </dgm:presLayoutVars>
      </dgm:prSet>
      <dgm:spPr/>
    </dgm:pt>
    <dgm:pt modelId="{C4E4F64E-19B0-4BBA-BDB8-0F475CF01B94}" type="pres">
      <dgm:prSet presAssocID="{C60A0716-0FF0-4DE3-80D8-A1555AFFC85C}" presName="parentText" presStyleLbl="node1" presStyleIdx="0" presStyleCnt="4">
        <dgm:presLayoutVars>
          <dgm:chMax val="0"/>
          <dgm:bulletEnabled val="1"/>
        </dgm:presLayoutVars>
      </dgm:prSet>
      <dgm:spPr/>
    </dgm:pt>
    <dgm:pt modelId="{A03B5585-360C-4C4C-99DC-E03D03AA2FDC}" type="pres">
      <dgm:prSet presAssocID="{43C22F2A-5234-4447-8935-E1EF442B0D87}" presName="spacer" presStyleCnt="0"/>
      <dgm:spPr/>
    </dgm:pt>
    <dgm:pt modelId="{2544FE0E-E805-4AFF-9865-1C3F578A14C5}" type="pres">
      <dgm:prSet presAssocID="{097A0A34-68BF-4FF4-A9AF-67E5D95DBDB7}" presName="parentText" presStyleLbl="node1" presStyleIdx="1" presStyleCnt="4">
        <dgm:presLayoutVars>
          <dgm:chMax val="0"/>
          <dgm:bulletEnabled val="1"/>
        </dgm:presLayoutVars>
      </dgm:prSet>
      <dgm:spPr/>
    </dgm:pt>
    <dgm:pt modelId="{4F72D3F5-405E-4AA5-BF14-3C1BFEC0B611}" type="pres">
      <dgm:prSet presAssocID="{75335B97-F7A2-4E95-B875-61E434FB7DB4}" presName="spacer" presStyleCnt="0"/>
      <dgm:spPr/>
    </dgm:pt>
    <dgm:pt modelId="{0449FC86-C3B4-4E39-8F5A-439A02AE3598}" type="pres">
      <dgm:prSet presAssocID="{81DBAF95-D93F-4DC1-9F64-A4B6CE689317}" presName="parentText" presStyleLbl="node1" presStyleIdx="2" presStyleCnt="4">
        <dgm:presLayoutVars>
          <dgm:chMax val="0"/>
          <dgm:bulletEnabled val="1"/>
        </dgm:presLayoutVars>
      </dgm:prSet>
      <dgm:spPr/>
    </dgm:pt>
    <dgm:pt modelId="{DBCD5B7F-5EF2-44C3-8531-410F36F5FD02}" type="pres">
      <dgm:prSet presAssocID="{374F79BA-0F59-4CB3-8CEA-DD0B096E32DD}" presName="spacer" presStyleCnt="0"/>
      <dgm:spPr/>
    </dgm:pt>
    <dgm:pt modelId="{7089DBEA-96FF-4179-A618-0AE61E5D2EE7}" type="pres">
      <dgm:prSet presAssocID="{35CAC30A-FEAF-4A94-8F49-6FA79DA7C408}" presName="parentText" presStyleLbl="node1" presStyleIdx="3" presStyleCnt="4">
        <dgm:presLayoutVars>
          <dgm:chMax val="0"/>
          <dgm:bulletEnabled val="1"/>
        </dgm:presLayoutVars>
      </dgm:prSet>
      <dgm:spPr/>
    </dgm:pt>
  </dgm:ptLst>
  <dgm:cxnLst>
    <dgm:cxn modelId="{4DAB2407-3A01-40C2-9F66-79CC01FEA0AD}" type="presOf" srcId="{C60A0716-0FF0-4DE3-80D8-A1555AFFC85C}" destId="{C4E4F64E-19B0-4BBA-BDB8-0F475CF01B94}" srcOrd="0" destOrd="0" presId="urn:microsoft.com/office/officeart/2005/8/layout/vList2"/>
    <dgm:cxn modelId="{43A78B24-5613-43C1-8CEA-A230F379B9D9}" type="presOf" srcId="{81DBAF95-D93F-4DC1-9F64-A4B6CE689317}" destId="{0449FC86-C3B4-4E39-8F5A-439A02AE3598}" srcOrd="0" destOrd="0" presId="urn:microsoft.com/office/officeart/2005/8/layout/vList2"/>
    <dgm:cxn modelId="{B7D42B30-6943-42C2-98B5-0574592B9A58}" type="presOf" srcId="{097A0A34-68BF-4FF4-A9AF-67E5D95DBDB7}" destId="{2544FE0E-E805-4AFF-9865-1C3F578A14C5}" srcOrd="0" destOrd="0" presId="urn:microsoft.com/office/officeart/2005/8/layout/vList2"/>
    <dgm:cxn modelId="{28920437-68D8-4CA9-9D51-205314E508C6}" srcId="{8590AEE0-AFD0-42FD-B445-2D4011B7C0A8}" destId="{81DBAF95-D93F-4DC1-9F64-A4B6CE689317}" srcOrd="2" destOrd="0" parTransId="{76037E88-D10D-47E4-8D57-C40D07985AC2}" sibTransId="{374F79BA-0F59-4CB3-8CEA-DD0B096E32DD}"/>
    <dgm:cxn modelId="{871BC23E-0540-4991-AAD9-23EB709161BC}" type="presOf" srcId="{8590AEE0-AFD0-42FD-B445-2D4011B7C0A8}" destId="{4B91585E-CFCB-42C3-B40D-762E4303AB23}" srcOrd="0" destOrd="0" presId="urn:microsoft.com/office/officeart/2005/8/layout/vList2"/>
    <dgm:cxn modelId="{0A92536D-8951-4ED2-9FC5-4DF3C9FFB67C}" srcId="{8590AEE0-AFD0-42FD-B445-2D4011B7C0A8}" destId="{35CAC30A-FEAF-4A94-8F49-6FA79DA7C408}" srcOrd="3" destOrd="0" parTransId="{42DB2F94-EE6F-41EF-91C8-1F9975FB19AA}" sibTransId="{21819CF7-BCB0-4956-AC62-228478B20646}"/>
    <dgm:cxn modelId="{A8FD904E-C894-4639-A7D3-2A2559214D35}" srcId="{8590AEE0-AFD0-42FD-B445-2D4011B7C0A8}" destId="{C60A0716-0FF0-4DE3-80D8-A1555AFFC85C}" srcOrd="0" destOrd="0" parTransId="{13E57112-6E03-4E2B-BF68-8541B7087188}" sibTransId="{43C22F2A-5234-4447-8935-E1EF442B0D87}"/>
    <dgm:cxn modelId="{79FA6394-8A14-44C4-B1CB-C0D92ABC5DEE}" srcId="{8590AEE0-AFD0-42FD-B445-2D4011B7C0A8}" destId="{097A0A34-68BF-4FF4-A9AF-67E5D95DBDB7}" srcOrd="1" destOrd="0" parTransId="{75A15F78-7ADA-4D60-B214-D971E4E1A346}" sibTransId="{75335B97-F7A2-4E95-B875-61E434FB7DB4}"/>
    <dgm:cxn modelId="{5710F4B8-F45C-49FD-8C74-9F3B512F1039}" type="presOf" srcId="{35CAC30A-FEAF-4A94-8F49-6FA79DA7C408}" destId="{7089DBEA-96FF-4179-A618-0AE61E5D2EE7}" srcOrd="0" destOrd="0" presId="urn:microsoft.com/office/officeart/2005/8/layout/vList2"/>
    <dgm:cxn modelId="{B6CA14B7-07D9-42A1-81A8-EEC29B1D4FD8}" type="presParOf" srcId="{4B91585E-CFCB-42C3-B40D-762E4303AB23}" destId="{C4E4F64E-19B0-4BBA-BDB8-0F475CF01B94}" srcOrd="0" destOrd="0" presId="urn:microsoft.com/office/officeart/2005/8/layout/vList2"/>
    <dgm:cxn modelId="{E6D34BE7-1045-42B7-8975-247149172A3A}" type="presParOf" srcId="{4B91585E-CFCB-42C3-B40D-762E4303AB23}" destId="{A03B5585-360C-4C4C-99DC-E03D03AA2FDC}" srcOrd="1" destOrd="0" presId="urn:microsoft.com/office/officeart/2005/8/layout/vList2"/>
    <dgm:cxn modelId="{331DF78E-BC0D-4EF3-9988-260D4B8C51C4}" type="presParOf" srcId="{4B91585E-CFCB-42C3-B40D-762E4303AB23}" destId="{2544FE0E-E805-4AFF-9865-1C3F578A14C5}" srcOrd="2" destOrd="0" presId="urn:microsoft.com/office/officeart/2005/8/layout/vList2"/>
    <dgm:cxn modelId="{A32A05DC-8534-4AD4-BBBE-0B4B517F81BC}" type="presParOf" srcId="{4B91585E-CFCB-42C3-B40D-762E4303AB23}" destId="{4F72D3F5-405E-4AA5-BF14-3C1BFEC0B611}" srcOrd="3" destOrd="0" presId="urn:microsoft.com/office/officeart/2005/8/layout/vList2"/>
    <dgm:cxn modelId="{BB176CCF-B3FF-4860-95AC-06F40915F86D}" type="presParOf" srcId="{4B91585E-CFCB-42C3-B40D-762E4303AB23}" destId="{0449FC86-C3B4-4E39-8F5A-439A02AE3598}" srcOrd="4" destOrd="0" presId="urn:microsoft.com/office/officeart/2005/8/layout/vList2"/>
    <dgm:cxn modelId="{A40BD848-379A-49EF-B8B6-6C1594659433}" type="presParOf" srcId="{4B91585E-CFCB-42C3-B40D-762E4303AB23}" destId="{DBCD5B7F-5EF2-44C3-8531-410F36F5FD02}" srcOrd="5" destOrd="0" presId="urn:microsoft.com/office/officeart/2005/8/layout/vList2"/>
    <dgm:cxn modelId="{E53E3D2A-4576-4331-B835-02FE318F06F6}" type="presParOf" srcId="{4B91585E-CFCB-42C3-B40D-762E4303AB23}" destId="{7089DBEA-96FF-4179-A618-0AE61E5D2EE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AA144D-ED10-46DA-9EF5-3FD7F0067E1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EAFB225-63FF-46B3-AEAA-F66591A74589}">
      <dgm:prSet/>
      <dgm:spPr/>
      <dgm:t>
        <a:bodyPr/>
        <a:lstStyle/>
        <a:p>
          <a:r>
            <a:rPr lang="en-US"/>
            <a:t>Preparation for Family First Prevention Services Act</a:t>
          </a:r>
        </a:p>
      </dgm:t>
    </dgm:pt>
    <dgm:pt modelId="{9F3EC416-2C21-4564-9EB5-BAB3475C01CB}" type="parTrans" cxnId="{F542E512-3562-4E14-94B4-5990775E5D0E}">
      <dgm:prSet/>
      <dgm:spPr/>
      <dgm:t>
        <a:bodyPr/>
        <a:lstStyle/>
        <a:p>
          <a:endParaRPr lang="en-US"/>
        </a:p>
      </dgm:t>
    </dgm:pt>
    <dgm:pt modelId="{5696ACEE-79C2-4E3B-9743-4C1E289F9C65}" type="sibTrans" cxnId="{F542E512-3562-4E14-94B4-5990775E5D0E}">
      <dgm:prSet/>
      <dgm:spPr/>
      <dgm:t>
        <a:bodyPr/>
        <a:lstStyle/>
        <a:p>
          <a:endParaRPr lang="en-US"/>
        </a:p>
      </dgm:t>
    </dgm:pt>
    <dgm:pt modelId="{287310BA-E43D-4DC5-BA7F-24D9F82C1038}">
      <dgm:prSet/>
      <dgm:spPr/>
      <dgm:t>
        <a:bodyPr/>
        <a:lstStyle/>
        <a:p>
          <a:r>
            <a:rPr lang="en-US"/>
            <a:t>Medicaid rates to incentive the use of evidence-based practices and improve NH’s workforce challenges</a:t>
          </a:r>
        </a:p>
      </dgm:t>
    </dgm:pt>
    <dgm:pt modelId="{0EA35328-112C-4BCC-839A-6CB282DEC79B}" type="parTrans" cxnId="{5713DA33-CFA2-46C4-A48F-63381E47ECF4}">
      <dgm:prSet/>
      <dgm:spPr/>
      <dgm:t>
        <a:bodyPr/>
        <a:lstStyle/>
        <a:p>
          <a:endParaRPr lang="en-US"/>
        </a:p>
      </dgm:t>
    </dgm:pt>
    <dgm:pt modelId="{34D931B7-A9AB-4156-87ED-0374DBA70EDB}" type="sibTrans" cxnId="{5713DA33-CFA2-46C4-A48F-63381E47ECF4}">
      <dgm:prSet/>
      <dgm:spPr/>
      <dgm:t>
        <a:bodyPr/>
        <a:lstStyle/>
        <a:p>
          <a:endParaRPr lang="en-US"/>
        </a:p>
      </dgm:t>
    </dgm:pt>
    <dgm:pt modelId="{D2FF950F-37C0-4D71-861A-AA213D7167A0}">
      <dgm:prSet/>
      <dgm:spPr/>
      <dgm:t>
        <a:bodyPr/>
        <a:lstStyle/>
        <a:p>
          <a:r>
            <a:rPr lang="en-US" dirty="0"/>
            <a:t>Trauma Informed Systems  to eventually become Trauma responsive systems</a:t>
          </a:r>
        </a:p>
      </dgm:t>
    </dgm:pt>
    <dgm:pt modelId="{58EFB11A-7F6F-47E9-A093-B2C1D8B04D40}" type="parTrans" cxnId="{F52A200B-23C1-46AB-ACD7-C5AEC5E00191}">
      <dgm:prSet/>
      <dgm:spPr/>
      <dgm:t>
        <a:bodyPr/>
        <a:lstStyle/>
        <a:p>
          <a:endParaRPr lang="en-US"/>
        </a:p>
      </dgm:t>
    </dgm:pt>
    <dgm:pt modelId="{6A288DDE-9E7B-4E39-A4FA-00110900675A}" type="sibTrans" cxnId="{F52A200B-23C1-46AB-ACD7-C5AEC5E00191}">
      <dgm:prSet/>
      <dgm:spPr/>
      <dgm:t>
        <a:bodyPr/>
        <a:lstStyle/>
        <a:p>
          <a:endParaRPr lang="en-US"/>
        </a:p>
      </dgm:t>
    </dgm:pt>
    <dgm:pt modelId="{C36D5FFE-A50E-4187-88D3-D0C16872EA91}">
      <dgm:prSet/>
      <dgm:spPr/>
      <dgm:t>
        <a:bodyPr/>
        <a:lstStyle/>
        <a:p>
          <a:r>
            <a:rPr lang="en-US" dirty="0"/>
            <a:t>Improve System of Care outcome measurements</a:t>
          </a:r>
        </a:p>
      </dgm:t>
    </dgm:pt>
    <dgm:pt modelId="{49543EB4-46AE-4A2A-AD78-B4972B7BF406}" type="parTrans" cxnId="{9DD21FC0-9C6B-42C0-90A9-9953DCB9B508}">
      <dgm:prSet/>
      <dgm:spPr/>
      <dgm:t>
        <a:bodyPr/>
        <a:lstStyle/>
        <a:p>
          <a:endParaRPr lang="en-US"/>
        </a:p>
      </dgm:t>
    </dgm:pt>
    <dgm:pt modelId="{471FBF7A-3A39-4C00-B3AA-11F4CF9C1EEC}" type="sibTrans" cxnId="{9DD21FC0-9C6B-42C0-90A9-9953DCB9B508}">
      <dgm:prSet/>
      <dgm:spPr/>
      <dgm:t>
        <a:bodyPr/>
        <a:lstStyle/>
        <a:p>
          <a:endParaRPr lang="en-US"/>
        </a:p>
      </dgm:t>
    </dgm:pt>
    <dgm:pt modelId="{4202D922-1770-497C-8941-78F32AFA576D}" type="pres">
      <dgm:prSet presAssocID="{D2AA144D-ED10-46DA-9EF5-3FD7F0067E19}" presName="outerComposite" presStyleCnt="0">
        <dgm:presLayoutVars>
          <dgm:chMax val="5"/>
          <dgm:dir/>
          <dgm:resizeHandles val="exact"/>
        </dgm:presLayoutVars>
      </dgm:prSet>
      <dgm:spPr/>
    </dgm:pt>
    <dgm:pt modelId="{5B04CEFB-8E24-46FC-8425-32E83588BD7D}" type="pres">
      <dgm:prSet presAssocID="{D2AA144D-ED10-46DA-9EF5-3FD7F0067E19}" presName="dummyMaxCanvas" presStyleCnt="0">
        <dgm:presLayoutVars/>
      </dgm:prSet>
      <dgm:spPr/>
    </dgm:pt>
    <dgm:pt modelId="{A9C7A446-0091-4D4A-92FE-493951AA6EC4}" type="pres">
      <dgm:prSet presAssocID="{D2AA144D-ED10-46DA-9EF5-3FD7F0067E19}" presName="FourNodes_1" presStyleLbl="node1" presStyleIdx="0" presStyleCnt="4">
        <dgm:presLayoutVars>
          <dgm:bulletEnabled val="1"/>
        </dgm:presLayoutVars>
      </dgm:prSet>
      <dgm:spPr/>
    </dgm:pt>
    <dgm:pt modelId="{4FF18505-C2A3-4444-8E7D-EE065A2A8BD2}" type="pres">
      <dgm:prSet presAssocID="{D2AA144D-ED10-46DA-9EF5-3FD7F0067E19}" presName="FourNodes_2" presStyleLbl="node1" presStyleIdx="1" presStyleCnt="4">
        <dgm:presLayoutVars>
          <dgm:bulletEnabled val="1"/>
        </dgm:presLayoutVars>
      </dgm:prSet>
      <dgm:spPr/>
    </dgm:pt>
    <dgm:pt modelId="{E4DAAC4F-5E29-43DF-82AA-EF49494DF18D}" type="pres">
      <dgm:prSet presAssocID="{D2AA144D-ED10-46DA-9EF5-3FD7F0067E19}" presName="FourNodes_3" presStyleLbl="node1" presStyleIdx="2" presStyleCnt="4">
        <dgm:presLayoutVars>
          <dgm:bulletEnabled val="1"/>
        </dgm:presLayoutVars>
      </dgm:prSet>
      <dgm:spPr/>
    </dgm:pt>
    <dgm:pt modelId="{C6FD7ACC-7F54-478E-868E-58C56EBCDDE9}" type="pres">
      <dgm:prSet presAssocID="{D2AA144D-ED10-46DA-9EF5-3FD7F0067E19}" presName="FourNodes_4" presStyleLbl="node1" presStyleIdx="3" presStyleCnt="4">
        <dgm:presLayoutVars>
          <dgm:bulletEnabled val="1"/>
        </dgm:presLayoutVars>
      </dgm:prSet>
      <dgm:spPr/>
    </dgm:pt>
    <dgm:pt modelId="{74EEFFE0-1224-414D-9EAD-2380B5B787E5}" type="pres">
      <dgm:prSet presAssocID="{D2AA144D-ED10-46DA-9EF5-3FD7F0067E19}" presName="FourConn_1-2" presStyleLbl="fgAccFollowNode1" presStyleIdx="0" presStyleCnt="3">
        <dgm:presLayoutVars>
          <dgm:bulletEnabled val="1"/>
        </dgm:presLayoutVars>
      </dgm:prSet>
      <dgm:spPr/>
    </dgm:pt>
    <dgm:pt modelId="{01951EED-EFAD-4326-A71D-637987E7B1B9}" type="pres">
      <dgm:prSet presAssocID="{D2AA144D-ED10-46DA-9EF5-3FD7F0067E19}" presName="FourConn_2-3" presStyleLbl="fgAccFollowNode1" presStyleIdx="1" presStyleCnt="3">
        <dgm:presLayoutVars>
          <dgm:bulletEnabled val="1"/>
        </dgm:presLayoutVars>
      </dgm:prSet>
      <dgm:spPr/>
    </dgm:pt>
    <dgm:pt modelId="{E73E5963-7A66-44FD-9358-760BFF0E5BFA}" type="pres">
      <dgm:prSet presAssocID="{D2AA144D-ED10-46DA-9EF5-3FD7F0067E19}" presName="FourConn_3-4" presStyleLbl="fgAccFollowNode1" presStyleIdx="2" presStyleCnt="3">
        <dgm:presLayoutVars>
          <dgm:bulletEnabled val="1"/>
        </dgm:presLayoutVars>
      </dgm:prSet>
      <dgm:spPr/>
    </dgm:pt>
    <dgm:pt modelId="{436AE385-30AF-4D40-AE2F-363D755DC110}" type="pres">
      <dgm:prSet presAssocID="{D2AA144D-ED10-46DA-9EF5-3FD7F0067E19}" presName="FourNodes_1_text" presStyleLbl="node1" presStyleIdx="3" presStyleCnt="4">
        <dgm:presLayoutVars>
          <dgm:bulletEnabled val="1"/>
        </dgm:presLayoutVars>
      </dgm:prSet>
      <dgm:spPr/>
    </dgm:pt>
    <dgm:pt modelId="{C5341587-50D1-4002-B61A-CA057739AC21}" type="pres">
      <dgm:prSet presAssocID="{D2AA144D-ED10-46DA-9EF5-3FD7F0067E19}" presName="FourNodes_2_text" presStyleLbl="node1" presStyleIdx="3" presStyleCnt="4">
        <dgm:presLayoutVars>
          <dgm:bulletEnabled val="1"/>
        </dgm:presLayoutVars>
      </dgm:prSet>
      <dgm:spPr/>
    </dgm:pt>
    <dgm:pt modelId="{B8897A5A-9587-4FA9-B3A1-62AF5987A9B0}" type="pres">
      <dgm:prSet presAssocID="{D2AA144D-ED10-46DA-9EF5-3FD7F0067E19}" presName="FourNodes_3_text" presStyleLbl="node1" presStyleIdx="3" presStyleCnt="4">
        <dgm:presLayoutVars>
          <dgm:bulletEnabled val="1"/>
        </dgm:presLayoutVars>
      </dgm:prSet>
      <dgm:spPr/>
    </dgm:pt>
    <dgm:pt modelId="{15F9CCFD-ED7E-4179-9858-7326E706A066}" type="pres">
      <dgm:prSet presAssocID="{D2AA144D-ED10-46DA-9EF5-3FD7F0067E19}" presName="FourNodes_4_text" presStyleLbl="node1" presStyleIdx="3" presStyleCnt="4">
        <dgm:presLayoutVars>
          <dgm:bulletEnabled val="1"/>
        </dgm:presLayoutVars>
      </dgm:prSet>
      <dgm:spPr/>
    </dgm:pt>
  </dgm:ptLst>
  <dgm:cxnLst>
    <dgm:cxn modelId="{F52A200B-23C1-46AB-ACD7-C5AEC5E00191}" srcId="{D2AA144D-ED10-46DA-9EF5-3FD7F0067E19}" destId="{D2FF950F-37C0-4D71-861A-AA213D7167A0}" srcOrd="2" destOrd="0" parTransId="{58EFB11A-7F6F-47E9-A093-B2C1D8B04D40}" sibTransId="{6A288DDE-9E7B-4E39-A4FA-00110900675A}"/>
    <dgm:cxn modelId="{E3F4DD12-B848-47D7-9279-5E9A6A10C8B2}" type="presOf" srcId="{287310BA-E43D-4DC5-BA7F-24D9F82C1038}" destId="{C5341587-50D1-4002-B61A-CA057739AC21}" srcOrd="1" destOrd="0" presId="urn:microsoft.com/office/officeart/2005/8/layout/vProcess5"/>
    <dgm:cxn modelId="{F542E512-3562-4E14-94B4-5990775E5D0E}" srcId="{D2AA144D-ED10-46DA-9EF5-3FD7F0067E19}" destId="{4EAFB225-63FF-46B3-AEAA-F66591A74589}" srcOrd="0" destOrd="0" parTransId="{9F3EC416-2C21-4564-9EB5-BAB3475C01CB}" sibTransId="{5696ACEE-79C2-4E3B-9743-4C1E289F9C65}"/>
    <dgm:cxn modelId="{04F18C1A-81F1-46C0-B0EA-44319A60C41D}" type="presOf" srcId="{C36D5FFE-A50E-4187-88D3-D0C16872EA91}" destId="{15F9CCFD-ED7E-4179-9858-7326E706A066}" srcOrd="1" destOrd="0" presId="urn:microsoft.com/office/officeart/2005/8/layout/vProcess5"/>
    <dgm:cxn modelId="{5713DA33-CFA2-46C4-A48F-63381E47ECF4}" srcId="{D2AA144D-ED10-46DA-9EF5-3FD7F0067E19}" destId="{287310BA-E43D-4DC5-BA7F-24D9F82C1038}" srcOrd="1" destOrd="0" parTransId="{0EA35328-112C-4BCC-839A-6CB282DEC79B}" sibTransId="{34D931B7-A9AB-4156-87ED-0374DBA70EDB}"/>
    <dgm:cxn modelId="{D8043338-E5A1-4104-84B9-7819CAEF2476}" type="presOf" srcId="{C36D5FFE-A50E-4187-88D3-D0C16872EA91}" destId="{C6FD7ACC-7F54-478E-868E-58C56EBCDDE9}" srcOrd="0" destOrd="0" presId="urn:microsoft.com/office/officeart/2005/8/layout/vProcess5"/>
    <dgm:cxn modelId="{A8CFF83B-DE06-45BA-80C7-931CE065CA73}" type="presOf" srcId="{287310BA-E43D-4DC5-BA7F-24D9F82C1038}" destId="{4FF18505-C2A3-4444-8E7D-EE065A2A8BD2}" srcOrd="0" destOrd="0" presId="urn:microsoft.com/office/officeart/2005/8/layout/vProcess5"/>
    <dgm:cxn modelId="{D8E0AA5D-41FB-4457-8BB1-7F0E803F9151}" type="presOf" srcId="{6A288DDE-9E7B-4E39-A4FA-00110900675A}" destId="{E73E5963-7A66-44FD-9358-760BFF0E5BFA}" srcOrd="0" destOrd="0" presId="urn:microsoft.com/office/officeart/2005/8/layout/vProcess5"/>
    <dgm:cxn modelId="{4A244A62-49E0-495A-89D0-53B49BAF18CF}" type="presOf" srcId="{4EAFB225-63FF-46B3-AEAA-F66591A74589}" destId="{A9C7A446-0091-4D4A-92FE-493951AA6EC4}" srcOrd="0" destOrd="0" presId="urn:microsoft.com/office/officeart/2005/8/layout/vProcess5"/>
    <dgm:cxn modelId="{B929946C-C64D-4064-9723-B56174F2F1D3}" type="presOf" srcId="{34D931B7-A9AB-4156-87ED-0374DBA70EDB}" destId="{01951EED-EFAD-4326-A71D-637987E7B1B9}" srcOrd="0" destOrd="0" presId="urn:microsoft.com/office/officeart/2005/8/layout/vProcess5"/>
    <dgm:cxn modelId="{63EC1A72-CDF6-4ABB-91C2-2422C768E98C}" type="presOf" srcId="{D2AA144D-ED10-46DA-9EF5-3FD7F0067E19}" destId="{4202D922-1770-497C-8941-78F32AFA576D}" srcOrd="0" destOrd="0" presId="urn:microsoft.com/office/officeart/2005/8/layout/vProcess5"/>
    <dgm:cxn modelId="{FD73717B-9805-4B3B-9FE3-30395291FA21}" type="presOf" srcId="{5696ACEE-79C2-4E3B-9743-4C1E289F9C65}" destId="{74EEFFE0-1224-414D-9EAD-2380B5B787E5}" srcOrd="0" destOrd="0" presId="urn:microsoft.com/office/officeart/2005/8/layout/vProcess5"/>
    <dgm:cxn modelId="{3F042484-756B-4EAB-B0A8-60ED57046E31}" type="presOf" srcId="{4EAFB225-63FF-46B3-AEAA-F66591A74589}" destId="{436AE385-30AF-4D40-AE2F-363D755DC110}" srcOrd="1" destOrd="0" presId="urn:microsoft.com/office/officeart/2005/8/layout/vProcess5"/>
    <dgm:cxn modelId="{783F31B4-896D-4825-AC3B-0A025862D4E4}" type="presOf" srcId="{D2FF950F-37C0-4D71-861A-AA213D7167A0}" destId="{E4DAAC4F-5E29-43DF-82AA-EF49494DF18D}" srcOrd="0" destOrd="0" presId="urn:microsoft.com/office/officeart/2005/8/layout/vProcess5"/>
    <dgm:cxn modelId="{9DD21FC0-9C6B-42C0-90A9-9953DCB9B508}" srcId="{D2AA144D-ED10-46DA-9EF5-3FD7F0067E19}" destId="{C36D5FFE-A50E-4187-88D3-D0C16872EA91}" srcOrd="3" destOrd="0" parTransId="{49543EB4-46AE-4A2A-AD78-B4972B7BF406}" sibTransId="{471FBF7A-3A39-4C00-B3AA-11F4CF9C1EEC}"/>
    <dgm:cxn modelId="{0BE21EDF-3742-439E-9991-2C4EE9AF595D}" type="presOf" srcId="{D2FF950F-37C0-4D71-861A-AA213D7167A0}" destId="{B8897A5A-9587-4FA9-B3A1-62AF5987A9B0}" srcOrd="1" destOrd="0" presId="urn:microsoft.com/office/officeart/2005/8/layout/vProcess5"/>
    <dgm:cxn modelId="{38ED737E-2420-41FD-86A5-82D2E3B0A004}" type="presParOf" srcId="{4202D922-1770-497C-8941-78F32AFA576D}" destId="{5B04CEFB-8E24-46FC-8425-32E83588BD7D}" srcOrd="0" destOrd="0" presId="urn:microsoft.com/office/officeart/2005/8/layout/vProcess5"/>
    <dgm:cxn modelId="{86071806-A2F0-450E-9C73-C0B9D9785731}" type="presParOf" srcId="{4202D922-1770-497C-8941-78F32AFA576D}" destId="{A9C7A446-0091-4D4A-92FE-493951AA6EC4}" srcOrd="1" destOrd="0" presId="urn:microsoft.com/office/officeart/2005/8/layout/vProcess5"/>
    <dgm:cxn modelId="{D9A77AA1-C479-4CF6-B28B-F42671D09DC9}" type="presParOf" srcId="{4202D922-1770-497C-8941-78F32AFA576D}" destId="{4FF18505-C2A3-4444-8E7D-EE065A2A8BD2}" srcOrd="2" destOrd="0" presId="urn:microsoft.com/office/officeart/2005/8/layout/vProcess5"/>
    <dgm:cxn modelId="{896DED90-A571-4B41-841B-B4569FD7C20A}" type="presParOf" srcId="{4202D922-1770-497C-8941-78F32AFA576D}" destId="{E4DAAC4F-5E29-43DF-82AA-EF49494DF18D}" srcOrd="3" destOrd="0" presId="urn:microsoft.com/office/officeart/2005/8/layout/vProcess5"/>
    <dgm:cxn modelId="{751097BD-ACCC-4AAC-8272-8D70E021C628}" type="presParOf" srcId="{4202D922-1770-497C-8941-78F32AFA576D}" destId="{C6FD7ACC-7F54-478E-868E-58C56EBCDDE9}" srcOrd="4" destOrd="0" presId="urn:microsoft.com/office/officeart/2005/8/layout/vProcess5"/>
    <dgm:cxn modelId="{9AE1D417-D453-4682-8795-1C92E6315F04}" type="presParOf" srcId="{4202D922-1770-497C-8941-78F32AFA576D}" destId="{74EEFFE0-1224-414D-9EAD-2380B5B787E5}" srcOrd="5" destOrd="0" presId="urn:microsoft.com/office/officeart/2005/8/layout/vProcess5"/>
    <dgm:cxn modelId="{B4B1AAA2-DD3A-4525-962D-F92EF0508DB7}" type="presParOf" srcId="{4202D922-1770-497C-8941-78F32AFA576D}" destId="{01951EED-EFAD-4326-A71D-637987E7B1B9}" srcOrd="6" destOrd="0" presId="urn:microsoft.com/office/officeart/2005/8/layout/vProcess5"/>
    <dgm:cxn modelId="{66B3D218-D531-441C-946F-04C41817F8BE}" type="presParOf" srcId="{4202D922-1770-497C-8941-78F32AFA576D}" destId="{E73E5963-7A66-44FD-9358-760BFF0E5BFA}" srcOrd="7" destOrd="0" presId="urn:microsoft.com/office/officeart/2005/8/layout/vProcess5"/>
    <dgm:cxn modelId="{EC8E0D85-97AC-4CC3-8DE4-989EB211D8A1}" type="presParOf" srcId="{4202D922-1770-497C-8941-78F32AFA576D}" destId="{436AE385-30AF-4D40-AE2F-363D755DC110}" srcOrd="8" destOrd="0" presId="urn:microsoft.com/office/officeart/2005/8/layout/vProcess5"/>
    <dgm:cxn modelId="{146BD894-33E8-4D6E-8C83-C29275CB9461}" type="presParOf" srcId="{4202D922-1770-497C-8941-78F32AFA576D}" destId="{C5341587-50D1-4002-B61A-CA057739AC21}" srcOrd="9" destOrd="0" presId="urn:microsoft.com/office/officeart/2005/8/layout/vProcess5"/>
    <dgm:cxn modelId="{56DA3634-7BD2-490B-AEBC-23C1FAAB6B52}" type="presParOf" srcId="{4202D922-1770-497C-8941-78F32AFA576D}" destId="{B8897A5A-9587-4FA9-B3A1-62AF5987A9B0}" srcOrd="10" destOrd="0" presId="urn:microsoft.com/office/officeart/2005/8/layout/vProcess5"/>
    <dgm:cxn modelId="{2D3899F7-C996-40E8-BCFD-623088DB24F4}" type="presParOf" srcId="{4202D922-1770-497C-8941-78F32AFA576D}" destId="{15F9CCFD-ED7E-4179-9858-7326E706A06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4CFB1C-45C1-48C2-BDEA-8796DFC42405}"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6B9B5B6F-3488-4A2E-8FA7-537A7AFEB098}">
      <dgm:prSet/>
      <dgm:spPr/>
      <dgm:t>
        <a:bodyPr/>
        <a:lstStyle/>
        <a:p>
          <a:r>
            <a:rPr lang="en-US" dirty="0"/>
            <a:t>Broad array of in-home &amp; community-based services</a:t>
          </a:r>
        </a:p>
      </dgm:t>
    </dgm:pt>
    <dgm:pt modelId="{08F0CD93-EB95-42B4-82B2-F6896C3D7B62}" type="parTrans" cxnId="{1940A380-EC99-4528-BD7D-2D6056DFC93D}">
      <dgm:prSet/>
      <dgm:spPr/>
      <dgm:t>
        <a:bodyPr/>
        <a:lstStyle/>
        <a:p>
          <a:endParaRPr lang="en-US"/>
        </a:p>
      </dgm:t>
    </dgm:pt>
    <dgm:pt modelId="{7A791F66-A96C-49E3-A819-4ED4FA621ED3}" type="sibTrans" cxnId="{1940A380-EC99-4528-BD7D-2D6056DFC93D}">
      <dgm:prSet/>
      <dgm:spPr/>
      <dgm:t>
        <a:bodyPr/>
        <a:lstStyle/>
        <a:p>
          <a:endParaRPr lang="en-US"/>
        </a:p>
      </dgm:t>
    </dgm:pt>
    <dgm:pt modelId="{52455658-CA6C-476C-872D-D6B5DA054AC4}">
      <dgm:prSet/>
      <dgm:spPr/>
      <dgm:t>
        <a:bodyPr/>
        <a:lstStyle/>
        <a:p>
          <a:r>
            <a:rPr lang="en-US"/>
            <a:t>Sub-acute treatment options </a:t>
          </a:r>
        </a:p>
      </dgm:t>
    </dgm:pt>
    <dgm:pt modelId="{A2DD06AA-E6A9-4798-91E4-EBA12954C1A2}" type="parTrans" cxnId="{B80D1E69-8BBE-43B8-9CBB-DE0C08340589}">
      <dgm:prSet/>
      <dgm:spPr/>
      <dgm:t>
        <a:bodyPr/>
        <a:lstStyle/>
        <a:p>
          <a:endParaRPr lang="en-US"/>
        </a:p>
      </dgm:t>
    </dgm:pt>
    <dgm:pt modelId="{8DBBFDE5-4A7E-4FC4-B788-8A13D4EEA9E4}" type="sibTrans" cxnId="{B80D1E69-8BBE-43B8-9CBB-DE0C08340589}">
      <dgm:prSet/>
      <dgm:spPr/>
      <dgm:t>
        <a:bodyPr/>
        <a:lstStyle/>
        <a:p>
          <a:endParaRPr lang="en-US"/>
        </a:p>
      </dgm:t>
    </dgm:pt>
    <dgm:pt modelId="{A4398842-76EB-4460-8802-4292950C6024}">
      <dgm:prSet/>
      <dgm:spPr/>
      <dgm:t>
        <a:bodyPr/>
        <a:lstStyle/>
        <a:p>
          <a:r>
            <a:rPr lang="en-US"/>
            <a:t>Early childhood interventions</a:t>
          </a:r>
        </a:p>
      </dgm:t>
    </dgm:pt>
    <dgm:pt modelId="{841DF18B-F55A-4B3D-B873-44DCF44D26CF}" type="parTrans" cxnId="{2F69BE85-F82F-4BF9-9276-5FC4E0D03340}">
      <dgm:prSet/>
      <dgm:spPr/>
      <dgm:t>
        <a:bodyPr/>
        <a:lstStyle/>
        <a:p>
          <a:endParaRPr lang="en-US"/>
        </a:p>
      </dgm:t>
    </dgm:pt>
    <dgm:pt modelId="{1A58D24A-19AD-42A1-9995-159D7EC16D35}" type="sibTrans" cxnId="{2F69BE85-F82F-4BF9-9276-5FC4E0D03340}">
      <dgm:prSet/>
      <dgm:spPr/>
      <dgm:t>
        <a:bodyPr/>
        <a:lstStyle/>
        <a:p>
          <a:endParaRPr lang="en-US"/>
        </a:p>
      </dgm:t>
    </dgm:pt>
    <dgm:pt modelId="{F2C83907-C226-44D3-AA3D-237337C7C8E4}">
      <dgm:prSet/>
      <dgm:spPr/>
      <dgm:t>
        <a:bodyPr/>
        <a:lstStyle/>
        <a:p>
          <a:r>
            <a:rPr lang="en-US"/>
            <a:t>Support for children transitioning into adulthood</a:t>
          </a:r>
        </a:p>
      </dgm:t>
    </dgm:pt>
    <dgm:pt modelId="{F74A7209-B789-45B6-825D-249670001633}" type="parTrans" cxnId="{1068C171-D94B-480B-BB58-7B08C378EC9F}">
      <dgm:prSet/>
      <dgm:spPr/>
      <dgm:t>
        <a:bodyPr/>
        <a:lstStyle/>
        <a:p>
          <a:endParaRPr lang="en-US"/>
        </a:p>
      </dgm:t>
    </dgm:pt>
    <dgm:pt modelId="{D8E2204F-FFB6-4BA8-889D-4AB958D0CBAD}" type="sibTrans" cxnId="{1068C171-D94B-480B-BB58-7B08C378EC9F}">
      <dgm:prSet/>
      <dgm:spPr/>
      <dgm:t>
        <a:bodyPr/>
        <a:lstStyle/>
        <a:p>
          <a:endParaRPr lang="en-US"/>
        </a:p>
      </dgm:t>
    </dgm:pt>
    <dgm:pt modelId="{9AB70BE7-0D8C-466F-9872-1BFFC32383AB}" type="pres">
      <dgm:prSet presAssocID="{9E4CFB1C-45C1-48C2-BDEA-8796DFC42405}" presName="matrix" presStyleCnt="0">
        <dgm:presLayoutVars>
          <dgm:chMax val="1"/>
          <dgm:dir/>
          <dgm:resizeHandles val="exact"/>
        </dgm:presLayoutVars>
      </dgm:prSet>
      <dgm:spPr/>
    </dgm:pt>
    <dgm:pt modelId="{4A31AA06-0193-4BA1-A822-19719CAC0C2D}" type="pres">
      <dgm:prSet presAssocID="{9E4CFB1C-45C1-48C2-BDEA-8796DFC42405}" presName="diamond" presStyleLbl="bgShp" presStyleIdx="0" presStyleCnt="1"/>
      <dgm:spPr/>
    </dgm:pt>
    <dgm:pt modelId="{3A68A30A-27C9-40BD-8FCE-C18CB52C9D49}" type="pres">
      <dgm:prSet presAssocID="{9E4CFB1C-45C1-48C2-BDEA-8796DFC42405}" presName="quad1" presStyleLbl="node1" presStyleIdx="0" presStyleCnt="4">
        <dgm:presLayoutVars>
          <dgm:chMax val="0"/>
          <dgm:chPref val="0"/>
          <dgm:bulletEnabled val="1"/>
        </dgm:presLayoutVars>
      </dgm:prSet>
      <dgm:spPr/>
    </dgm:pt>
    <dgm:pt modelId="{9E416861-531F-4A6F-B464-600D7C76AABF}" type="pres">
      <dgm:prSet presAssocID="{9E4CFB1C-45C1-48C2-BDEA-8796DFC42405}" presName="quad2" presStyleLbl="node1" presStyleIdx="1" presStyleCnt="4">
        <dgm:presLayoutVars>
          <dgm:chMax val="0"/>
          <dgm:chPref val="0"/>
          <dgm:bulletEnabled val="1"/>
        </dgm:presLayoutVars>
      </dgm:prSet>
      <dgm:spPr/>
    </dgm:pt>
    <dgm:pt modelId="{22C75A95-9C8E-49EA-9A83-2CA4D982C44B}" type="pres">
      <dgm:prSet presAssocID="{9E4CFB1C-45C1-48C2-BDEA-8796DFC42405}" presName="quad3" presStyleLbl="node1" presStyleIdx="2" presStyleCnt="4">
        <dgm:presLayoutVars>
          <dgm:chMax val="0"/>
          <dgm:chPref val="0"/>
          <dgm:bulletEnabled val="1"/>
        </dgm:presLayoutVars>
      </dgm:prSet>
      <dgm:spPr/>
    </dgm:pt>
    <dgm:pt modelId="{FACCDEEE-DA01-4E7E-BABB-1A94B31965D3}" type="pres">
      <dgm:prSet presAssocID="{9E4CFB1C-45C1-48C2-BDEA-8796DFC42405}" presName="quad4" presStyleLbl="node1" presStyleIdx="3" presStyleCnt="4">
        <dgm:presLayoutVars>
          <dgm:chMax val="0"/>
          <dgm:chPref val="0"/>
          <dgm:bulletEnabled val="1"/>
        </dgm:presLayoutVars>
      </dgm:prSet>
      <dgm:spPr/>
    </dgm:pt>
  </dgm:ptLst>
  <dgm:cxnLst>
    <dgm:cxn modelId="{584E0409-03C0-4CB9-8043-9B0ADD19EF60}" type="presOf" srcId="{F2C83907-C226-44D3-AA3D-237337C7C8E4}" destId="{FACCDEEE-DA01-4E7E-BABB-1A94B31965D3}" srcOrd="0" destOrd="0" presId="urn:microsoft.com/office/officeart/2005/8/layout/matrix3"/>
    <dgm:cxn modelId="{B80D1E69-8BBE-43B8-9CBB-DE0C08340589}" srcId="{9E4CFB1C-45C1-48C2-BDEA-8796DFC42405}" destId="{52455658-CA6C-476C-872D-D6B5DA054AC4}" srcOrd="1" destOrd="0" parTransId="{A2DD06AA-E6A9-4798-91E4-EBA12954C1A2}" sibTransId="{8DBBFDE5-4A7E-4FC4-B788-8A13D4EEA9E4}"/>
    <dgm:cxn modelId="{1068C171-D94B-480B-BB58-7B08C378EC9F}" srcId="{9E4CFB1C-45C1-48C2-BDEA-8796DFC42405}" destId="{F2C83907-C226-44D3-AA3D-237337C7C8E4}" srcOrd="3" destOrd="0" parTransId="{F74A7209-B789-45B6-825D-249670001633}" sibTransId="{D8E2204F-FFB6-4BA8-889D-4AB958D0CBAD}"/>
    <dgm:cxn modelId="{1940A380-EC99-4528-BD7D-2D6056DFC93D}" srcId="{9E4CFB1C-45C1-48C2-BDEA-8796DFC42405}" destId="{6B9B5B6F-3488-4A2E-8FA7-537A7AFEB098}" srcOrd="0" destOrd="0" parTransId="{08F0CD93-EB95-42B4-82B2-F6896C3D7B62}" sibTransId="{7A791F66-A96C-49E3-A819-4ED4FA621ED3}"/>
    <dgm:cxn modelId="{2F69BE85-F82F-4BF9-9276-5FC4E0D03340}" srcId="{9E4CFB1C-45C1-48C2-BDEA-8796DFC42405}" destId="{A4398842-76EB-4460-8802-4292950C6024}" srcOrd="2" destOrd="0" parTransId="{841DF18B-F55A-4B3D-B873-44DCF44D26CF}" sibTransId="{1A58D24A-19AD-42A1-9995-159D7EC16D35}"/>
    <dgm:cxn modelId="{6EBEF3B7-8520-4189-BAFF-A13989331DFB}" type="presOf" srcId="{6B9B5B6F-3488-4A2E-8FA7-537A7AFEB098}" destId="{3A68A30A-27C9-40BD-8FCE-C18CB52C9D49}" srcOrd="0" destOrd="0" presId="urn:microsoft.com/office/officeart/2005/8/layout/matrix3"/>
    <dgm:cxn modelId="{1B4C55D6-C1AF-487A-961D-53E5973612DF}" type="presOf" srcId="{52455658-CA6C-476C-872D-D6B5DA054AC4}" destId="{9E416861-531F-4A6F-B464-600D7C76AABF}" srcOrd="0" destOrd="0" presId="urn:microsoft.com/office/officeart/2005/8/layout/matrix3"/>
    <dgm:cxn modelId="{2EEFF4D9-3D99-49C6-BE36-0566B953FFF3}" type="presOf" srcId="{9E4CFB1C-45C1-48C2-BDEA-8796DFC42405}" destId="{9AB70BE7-0D8C-466F-9872-1BFFC32383AB}" srcOrd="0" destOrd="0" presId="urn:microsoft.com/office/officeart/2005/8/layout/matrix3"/>
    <dgm:cxn modelId="{D79E95FF-848E-4B1D-8643-CF25E90117C5}" type="presOf" srcId="{A4398842-76EB-4460-8802-4292950C6024}" destId="{22C75A95-9C8E-49EA-9A83-2CA4D982C44B}" srcOrd="0" destOrd="0" presId="urn:microsoft.com/office/officeart/2005/8/layout/matrix3"/>
    <dgm:cxn modelId="{49435AFB-CEFE-4A75-8CAB-43665ED13324}" type="presParOf" srcId="{9AB70BE7-0D8C-466F-9872-1BFFC32383AB}" destId="{4A31AA06-0193-4BA1-A822-19719CAC0C2D}" srcOrd="0" destOrd="0" presId="urn:microsoft.com/office/officeart/2005/8/layout/matrix3"/>
    <dgm:cxn modelId="{78918BBE-5BEA-4B42-B6D9-F8E278A18842}" type="presParOf" srcId="{9AB70BE7-0D8C-466F-9872-1BFFC32383AB}" destId="{3A68A30A-27C9-40BD-8FCE-C18CB52C9D49}" srcOrd="1" destOrd="0" presId="urn:microsoft.com/office/officeart/2005/8/layout/matrix3"/>
    <dgm:cxn modelId="{7ABD1A27-21A8-430A-AB0E-41F73A7A9991}" type="presParOf" srcId="{9AB70BE7-0D8C-466F-9872-1BFFC32383AB}" destId="{9E416861-531F-4A6F-B464-600D7C76AABF}" srcOrd="2" destOrd="0" presId="urn:microsoft.com/office/officeart/2005/8/layout/matrix3"/>
    <dgm:cxn modelId="{D2D4CFF8-D4F4-4DA3-955F-050B3052E9D7}" type="presParOf" srcId="{9AB70BE7-0D8C-466F-9872-1BFFC32383AB}" destId="{22C75A95-9C8E-49EA-9A83-2CA4D982C44B}" srcOrd="3" destOrd="0" presId="urn:microsoft.com/office/officeart/2005/8/layout/matrix3"/>
    <dgm:cxn modelId="{0229F229-3C17-485E-AB7E-1344279841AA}" type="presParOf" srcId="{9AB70BE7-0D8C-466F-9872-1BFFC32383AB}" destId="{FACCDEEE-DA01-4E7E-BABB-1A94B31965D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BD8371-AC14-49C1-A452-E08571C81CB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4708BE-21E4-49C3-9FF7-11B28FEEB0E7}">
      <dgm:prSet/>
      <dgm:spPr/>
      <dgm:t>
        <a:bodyPr/>
        <a:lstStyle/>
        <a:p>
          <a:pPr>
            <a:defRPr b="1"/>
          </a:pPr>
          <a:r>
            <a:rPr lang="en-US"/>
            <a:t>Sign up for CBHC emails at </a:t>
          </a:r>
          <a:r>
            <a:rPr lang="en-US">
              <a:hlinkClick xmlns:r="http://schemas.openxmlformats.org/officeDocument/2006/relationships" r:id="rId1"/>
            </a:rPr>
            <a:t>http://nh4youth.org/email-sign-ups</a:t>
          </a:r>
          <a:r>
            <a:rPr lang="en-US"/>
            <a:t> </a:t>
          </a:r>
        </a:p>
      </dgm:t>
    </dgm:pt>
    <dgm:pt modelId="{174E9528-DCB7-4E4E-B2F5-C052E7DF9E21}" type="parTrans" cxnId="{60EE27D0-4FB8-4FD1-9EA6-FA05B243E07C}">
      <dgm:prSet/>
      <dgm:spPr/>
      <dgm:t>
        <a:bodyPr/>
        <a:lstStyle/>
        <a:p>
          <a:endParaRPr lang="en-US"/>
        </a:p>
      </dgm:t>
    </dgm:pt>
    <dgm:pt modelId="{A0D294F8-F83E-4761-A80F-993A503E1920}" type="sibTrans" cxnId="{60EE27D0-4FB8-4FD1-9EA6-FA05B243E07C}">
      <dgm:prSet/>
      <dgm:spPr/>
      <dgm:t>
        <a:bodyPr/>
        <a:lstStyle/>
        <a:p>
          <a:endParaRPr lang="en-US"/>
        </a:p>
      </dgm:t>
    </dgm:pt>
    <dgm:pt modelId="{BC0BA8D2-5A84-4ED9-9B68-A6471FF15D1D}">
      <dgm:prSet/>
      <dgm:spPr/>
      <dgm:t>
        <a:bodyPr/>
        <a:lstStyle/>
        <a:p>
          <a:pPr>
            <a:defRPr b="1"/>
          </a:pPr>
          <a:r>
            <a:rPr lang="en-US" dirty="0"/>
            <a:t>Amplify CBH messages on social media and in your communities</a:t>
          </a:r>
        </a:p>
      </dgm:t>
    </dgm:pt>
    <dgm:pt modelId="{965BCFD8-EAB7-416C-BEAA-6DF2882FBE14}" type="parTrans" cxnId="{A0025EBC-66BF-4201-8E9F-00C5B3D72491}">
      <dgm:prSet/>
      <dgm:spPr/>
      <dgm:t>
        <a:bodyPr/>
        <a:lstStyle/>
        <a:p>
          <a:endParaRPr lang="en-US"/>
        </a:p>
      </dgm:t>
    </dgm:pt>
    <dgm:pt modelId="{35906BBB-8D30-4E57-82AF-A6A8E2124DD2}" type="sibTrans" cxnId="{A0025EBC-66BF-4201-8E9F-00C5B3D72491}">
      <dgm:prSet/>
      <dgm:spPr/>
      <dgm:t>
        <a:bodyPr/>
        <a:lstStyle/>
        <a:p>
          <a:endParaRPr lang="en-US"/>
        </a:p>
      </dgm:t>
    </dgm:pt>
    <dgm:pt modelId="{C493C8A8-F3B4-4938-B705-81E541314056}">
      <dgm:prSet/>
      <dgm:spPr/>
      <dgm:t>
        <a:bodyPr/>
        <a:lstStyle/>
        <a:p>
          <a:pPr>
            <a:defRPr b="1"/>
          </a:pPr>
          <a:r>
            <a:rPr lang="en-US"/>
            <a:t>Attend our events </a:t>
          </a:r>
        </a:p>
      </dgm:t>
    </dgm:pt>
    <dgm:pt modelId="{B831FA79-D140-4632-AB85-A3755FC7CE00}" type="parTrans" cxnId="{65F2DD6A-C992-41E4-ADD7-4B6A28AAC097}">
      <dgm:prSet/>
      <dgm:spPr/>
      <dgm:t>
        <a:bodyPr/>
        <a:lstStyle/>
        <a:p>
          <a:endParaRPr lang="en-US"/>
        </a:p>
      </dgm:t>
    </dgm:pt>
    <dgm:pt modelId="{B2E4BA7E-F809-40B7-964F-A4B7DCE0B511}" type="sibTrans" cxnId="{65F2DD6A-C992-41E4-ADD7-4B6A28AAC097}">
      <dgm:prSet/>
      <dgm:spPr/>
      <dgm:t>
        <a:bodyPr/>
        <a:lstStyle/>
        <a:p>
          <a:endParaRPr lang="en-US"/>
        </a:p>
      </dgm:t>
    </dgm:pt>
    <dgm:pt modelId="{33BA858D-D6E2-4831-9107-964B3F7CA9C5}">
      <dgm:prSet/>
      <dgm:spPr/>
      <dgm:t>
        <a:bodyPr/>
        <a:lstStyle/>
        <a:p>
          <a:pPr>
            <a:defRPr b="1"/>
          </a:pPr>
          <a:r>
            <a:rPr lang="en-US" dirty="0"/>
            <a:t>Participate in CBH policy &amp; advocacy work</a:t>
          </a:r>
        </a:p>
      </dgm:t>
    </dgm:pt>
    <dgm:pt modelId="{8FD00F0C-5822-43B6-95F3-7296AA3F8A4B}" type="parTrans" cxnId="{4D3833E8-50FA-4F5C-BE5D-111BA40BFC2D}">
      <dgm:prSet/>
      <dgm:spPr/>
      <dgm:t>
        <a:bodyPr/>
        <a:lstStyle/>
        <a:p>
          <a:endParaRPr lang="en-US"/>
        </a:p>
      </dgm:t>
    </dgm:pt>
    <dgm:pt modelId="{094E571C-FEE0-448F-B414-964DC7390CBF}" type="sibTrans" cxnId="{4D3833E8-50FA-4F5C-BE5D-111BA40BFC2D}">
      <dgm:prSet/>
      <dgm:spPr/>
      <dgm:t>
        <a:bodyPr/>
        <a:lstStyle/>
        <a:p>
          <a:endParaRPr lang="en-US"/>
        </a:p>
      </dgm:t>
    </dgm:pt>
    <dgm:pt modelId="{D86288B2-44A6-48AC-B44F-AB5C45F52F35}">
      <dgm:prSet/>
      <dgm:spPr/>
      <dgm:t>
        <a:bodyPr/>
        <a:lstStyle/>
        <a:p>
          <a:r>
            <a:rPr lang="en-US"/>
            <a:t>Testify at the Statehouse</a:t>
          </a:r>
        </a:p>
      </dgm:t>
    </dgm:pt>
    <dgm:pt modelId="{8CD34D6A-A65F-4EDE-A62D-7733249CF39F}" type="parTrans" cxnId="{0B6B7A56-F960-497D-81B2-06CBCC686840}">
      <dgm:prSet/>
      <dgm:spPr/>
      <dgm:t>
        <a:bodyPr/>
        <a:lstStyle/>
        <a:p>
          <a:endParaRPr lang="en-US"/>
        </a:p>
      </dgm:t>
    </dgm:pt>
    <dgm:pt modelId="{9E0703D3-ABCA-41DA-A5D1-9404C7A56D35}" type="sibTrans" cxnId="{0B6B7A56-F960-497D-81B2-06CBCC686840}">
      <dgm:prSet/>
      <dgm:spPr/>
      <dgm:t>
        <a:bodyPr/>
        <a:lstStyle/>
        <a:p>
          <a:endParaRPr lang="en-US"/>
        </a:p>
      </dgm:t>
    </dgm:pt>
    <dgm:pt modelId="{69372812-8ACC-44B0-B032-373EF47C2A7B}">
      <dgm:prSet/>
      <dgm:spPr/>
      <dgm:t>
        <a:bodyPr/>
        <a:lstStyle/>
        <a:p>
          <a:r>
            <a:rPr lang="en-US"/>
            <a:t>Write an LTE or Op-Ed</a:t>
          </a:r>
        </a:p>
      </dgm:t>
    </dgm:pt>
    <dgm:pt modelId="{2FA987B2-49E3-4662-8D17-C298A54B70A7}" type="parTrans" cxnId="{F35CDF48-39C1-449F-88D7-AF4E47968892}">
      <dgm:prSet/>
      <dgm:spPr/>
      <dgm:t>
        <a:bodyPr/>
        <a:lstStyle/>
        <a:p>
          <a:endParaRPr lang="en-US"/>
        </a:p>
      </dgm:t>
    </dgm:pt>
    <dgm:pt modelId="{72F473E6-5DFC-4B31-9F84-024CBE86F478}" type="sibTrans" cxnId="{F35CDF48-39C1-449F-88D7-AF4E47968892}">
      <dgm:prSet/>
      <dgm:spPr/>
      <dgm:t>
        <a:bodyPr/>
        <a:lstStyle/>
        <a:p>
          <a:endParaRPr lang="en-US"/>
        </a:p>
      </dgm:t>
    </dgm:pt>
    <dgm:pt modelId="{FB8445E2-812D-4CAD-AF30-511264312950}">
      <dgm:prSet/>
      <dgm:spPr/>
      <dgm:t>
        <a:bodyPr/>
        <a:lstStyle/>
        <a:p>
          <a:r>
            <a:rPr lang="en-US"/>
            <a:t>Call or write Elected Officials </a:t>
          </a:r>
        </a:p>
      </dgm:t>
    </dgm:pt>
    <dgm:pt modelId="{293B663C-C74C-4969-8FF9-FB973061C8AF}" type="parTrans" cxnId="{A1BEBEBC-00F1-49EC-A4CD-BF8B8DE2615E}">
      <dgm:prSet/>
      <dgm:spPr/>
      <dgm:t>
        <a:bodyPr/>
        <a:lstStyle/>
        <a:p>
          <a:endParaRPr lang="en-US"/>
        </a:p>
      </dgm:t>
    </dgm:pt>
    <dgm:pt modelId="{D528FE32-DE3F-4852-93E5-145E45DD042C}" type="sibTrans" cxnId="{A1BEBEBC-00F1-49EC-A4CD-BF8B8DE2615E}">
      <dgm:prSet/>
      <dgm:spPr/>
      <dgm:t>
        <a:bodyPr/>
        <a:lstStyle/>
        <a:p>
          <a:endParaRPr lang="en-US"/>
        </a:p>
      </dgm:t>
    </dgm:pt>
    <dgm:pt modelId="{6F94BC5B-D66A-4226-8DDF-9DA75B78E2F6}">
      <dgm:prSet/>
      <dgm:spPr/>
      <dgm:t>
        <a:bodyPr/>
        <a:lstStyle/>
        <a:p>
          <a:pPr>
            <a:defRPr b="1"/>
          </a:pPr>
          <a:r>
            <a:rPr lang="en-US" dirty="0"/>
            <a:t>Become a CBH-trained advocate </a:t>
          </a:r>
        </a:p>
      </dgm:t>
    </dgm:pt>
    <dgm:pt modelId="{8A3BBA1C-78E7-447E-B8E8-7E7D52604FBE}" type="parTrans" cxnId="{B5C3C0FC-7BA8-49C2-AF09-3C73DFBB2E3F}">
      <dgm:prSet/>
      <dgm:spPr/>
      <dgm:t>
        <a:bodyPr/>
        <a:lstStyle/>
        <a:p>
          <a:endParaRPr lang="en-US"/>
        </a:p>
      </dgm:t>
    </dgm:pt>
    <dgm:pt modelId="{13C75A42-2A52-43CF-9EEF-EECEE90CCC7E}" type="sibTrans" cxnId="{B5C3C0FC-7BA8-49C2-AF09-3C73DFBB2E3F}">
      <dgm:prSet/>
      <dgm:spPr/>
      <dgm:t>
        <a:bodyPr/>
        <a:lstStyle/>
        <a:p>
          <a:endParaRPr lang="en-US"/>
        </a:p>
      </dgm:t>
    </dgm:pt>
    <dgm:pt modelId="{6C3073C9-C4F2-4F05-86C2-6CD50C5E231C}" type="pres">
      <dgm:prSet presAssocID="{80BD8371-AC14-49C1-A452-E08571C81CBB}" presName="root" presStyleCnt="0">
        <dgm:presLayoutVars>
          <dgm:dir/>
          <dgm:resizeHandles val="exact"/>
        </dgm:presLayoutVars>
      </dgm:prSet>
      <dgm:spPr/>
    </dgm:pt>
    <dgm:pt modelId="{2CD8658D-6740-4F59-8589-3B3380B58AFB}" type="pres">
      <dgm:prSet presAssocID="{D24708BE-21E4-49C3-9FF7-11B28FEEB0E7}" presName="compNode" presStyleCnt="0"/>
      <dgm:spPr/>
    </dgm:pt>
    <dgm:pt modelId="{3BFB5BDC-DF33-4D00-9637-DB59C2D8738C}" type="pres">
      <dgm:prSet presAssocID="{D24708BE-21E4-49C3-9FF7-11B28FEEB0E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ilbox"/>
        </a:ext>
      </dgm:extLst>
    </dgm:pt>
    <dgm:pt modelId="{5683591A-3473-4721-AF4D-48F2B85CB3C4}" type="pres">
      <dgm:prSet presAssocID="{D24708BE-21E4-49C3-9FF7-11B28FEEB0E7}" presName="iconSpace" presStyleCnt="0"/>
      <dgm:spPr/>
    </dgm:pt>
    <dgm:pt modelId="{03531482-812B-4A13-8E4D-525FFC8B33DF}" type="pres">
      <dgm:prSet presAssocID="{D24708BE-21E4-49C3-9FF7-11B28FEEB0E7}" presName="parTx" presStyleLbl="revTx" presStyleIdx="0" presStyleCnt="10">
        <dgm:presLayoutVars>
          <dgm:chMax val="0"/>
          <dgm:chPref val="0"/>
        </dgm:presLayoutVars>
      </dgm:prSet>
      <dgm:spPr/>
    </dgm:pt>
    <dgm:pt modelId="{FF275933-9B90-43E1-AE41-B666BDDF7F89}" type="pres">
      <dgm:prSet presAssocID="{D24708BE-21E4-49C3-9FF7-11B28FEEB0E7}" presName="txSpace" presStyleCnt="0"/>
      <dgm:spPr/>
    </dgm:pt>
    <dgm:pt modelId="{232B2C8C-57ED-4607-976F-6A93ED37657D}" type="pres">
      <dgm:prSet presAssocID="{D24708BE-21E4-49C3-9FF7-11B28FEEB0E7}" presName="desTx" presStyleLbl="revTx" presStyleIdx="1" presStyleCnt="10">
        <dgm:presLayoutVars/>
      </dgm:prSet>
      <dgm:spPr/>
    </dgm:pt>
    <dgm:pt modelId="{038B825E-142A-49B6-88B7-1F067AFEC2AF}" type="pres">
      <dgm:prSet presAssocID="{A0D294F8-F83E-4761-A80F-993A503E1920}" presName="sibTrans" presStyleCnt="0"/>
      <dgm:spPr/>
    </dgm:pt>
    <dgm:pt modelId="{2902CB53-AAEE-4553-BCE8-A0ADE19EEB32}" type="pres">
      <dgm:prSet presAssocID="{BC0BA8D2-5A84-4ED9-9B68-A6471FF15D1D}" presName="compNode" presStyleCnt="0"/>
      <dgm:spPr/>
    </dgm:pt>
    <dgm:pt modelId="{495C5C1C-062A-4133-A32B-668FDF668890}" type="pres">
      <dgm:prSet presAssocID="{BC0BA8D2-5A84-4ED9-9B68-A6471FF15D1D}"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ting"/>
        </a:ext>
      </dgm:extLst>
    </dgm:pt>
    <dgm:pt modelId="{DC4CE01E-998F-46DC-B5CA-911228EAE5BC}" type="pres">
      <dgm:prSet presAssocID="{BC0BA8D2-5A84-4ED9-9B68-A6471FF15D1D}" presName="iconSpace" presStyleCnt="0"/>
      <dgm:spPr/>
    </dgm:pt>
    <dgm:pt modelId="{CC63E18F-6FA6-46E0-A925-E4C6DCAB3985}" type="pres">
      <dgm:prSet presAssocID="{BC0BA8D2-5A84-4ED9-9B68-A6471FF15D1D}" presName="parTx" presStyleLbl="revTx" presStyleIdx="2" presStyleCnt="10">
        <dgm:presLayoutVars>
          <dgm:chMax val="0"/>
          <dgm:chPref val="0"/>
        </dgm:presLayoutVars>
      </dgm:prSet>
      <dgm:spPr/>
    </dgm:pt>
    <dgm:pt modelId="{C85F44EA-2D6F-4F9B-A539-E8EE5AA00DFC}" type="pres">
      <dgm:prSet presAssocID="{BC0BA8D2-5A84-4ED9-9B68-A6471FF15D1D}" presName="txSpace" presStyleCnt="0"/>
      <dgm:spPr/>
    </dgm:pt>
    <dgm:pt modelId="{7986EAB0-AC01-4CD0-A9F9-8E947A85C41E}" type="pres">
      <dgm:prSet presAssocID="{BC0BA8D2-5A84-4ED9-9B68-A6471FF15D1D}" presName="desTx" presStyleLbl="revTx" presStyleIdx="3" presStyleCnt="10">
        <dgm:presLayoutVars/>
      </dgm:prSet>
      <dgm:spPr/>
    </dgm:pt>
    <dgm:pt modelId="{C5340FD5-CEEB-4295-9B01-4D70C203C026}" type="pres">
      <dgm:prSet presAssocID="{35906BBB-8D30-4E57-82AF-A6A8E2124DD2}" presName="sibTrans" presStyleCnt="0"/>
      <dgm:spPr/>
    </dgm:pt>
    <dgm:pt modelId="{24D7192A-D83F-41A1-9EFC-EE50477FBFAC}" type="pres">
      <dgm:prSet presAssocID="{C493C8A8-F3B4-4938-B705-81E541314056}" presName="compNode" presStyleCnt="0"/>
      <dgm:spPr/>
    </dgm:pt>
    <dgm:pt modelId="{19BCD847-BB56-49CA-A3BA-FE4E5CE63197}" type="pres">
      <dgm:prSet presAssocID="{C493C8A8-F3B4-4938-B705-81E541314056}"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aily Calendar"/>
        </a:ext>
      </dgm:extLst>
    </dgm:pt>
    <dgm:pt modelId="{470F3A65-4D6F-4EFB-9740-C8DBD09FCD7C}" type="pres">
      <dgm:prSet presAssocID="{C493C8A8-F3B4-4938-B705-81E541314056}" presName="iconSpace" presStyleCnt="0"/>
      <dgm:spPr/>
    </dgm:pt>
    <dgm:pt modelId="{8673D0F0-B014-4425-AF93-58BE6491CA77}" type="pres">
      <dgm:prSet presAssocID="{C493C8A8-F3B4-4938-B705-81E541314056}" presName="parTx" presStyleLbl="revTx" presStyleIdx="4" presStyleCnt="10">
        <dgm:presLayoutVars>
          <dgm:chMax val="0"/>
          <dgm:chPref val="0"/>
        </dgm:presLayoutVars>
      </dgm:prSet>
      <dgm:spPr/>
    </dgm:pt>
    <dgm:pt modelId="{F7A5EABF-994A-4EBC-88C8-F5ECB8697E9C}" type="pres">
      <dgm:prSet presAssocID="{C493C8A8-F3B4-4938-B705-81E541314056}" presName="txSpace" presStyleCnt="0"/>
      <dgm:spPr/>
    </dgm:pt>
    <dgm:pt modelId="{ECB5C242-8786-4653-9CEF-98BECB50D451}" type="pres">
      <dgm:prSet presAssocID="{C493C8A8-F3B4-4938-B705-81E541314056}" presName="desTx" presStyleLbl="revTx" presStyleIdx="5" presStyleCnt="10">
        <dgm:presLayoutVars/>
      </dgm:prSet>
      <dgm:spPr/>
    </dgm:pt>
    <dgm:pt modelId="{5B0DD7AF-A886-43D8-9C9F-1595ECC71F7A}" type="pres">
      <dgm:prSet presAssocID="{B2E4BA7E-F809-40B7-964F-A4B7DCE0B511}" presName="sibTrans" presStyleCnt="0"/>
      <dgm:spPr/>
    </dgm:pt>
    <dgm:pt modelId="{F9293B1A-38BB-4D79-AB38-E636F593A94E}" type="pres">
      <dgm:prSet presAssocID="{33BA858D-D6E2-4831-9107-964B3F7CA9C5}" presName="compNode" presStyleCnt="0"/>
      <dgm:spPr/>
    </dgm:pt>
    <dgm:pt modelId="{7287DC50-877F-4177-81B0-09EBA77C69D5}" type="pres">
      <dgm:prSet presAssocID="{33BA858D-D6E2-4831-9107-964B3F7CA9C5}"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egaphone"/>
        </a:ext>
      </dgm:extLst>
    </dgm:pt>
    <dgm:pt modelId="{C39630CB-C6A2-4DD2-B8F1-2B277757D5F7}" type="pres">
      <dgm:prSet presAssocID="{33BA858D-D6E2-4831-9107-964B3F7CA9C5}" presName="iconSpace" presStyleCnt="0"/>
      <dgm:spPr/>
    </dgm:pt>
    <dgm:pt modelId="{A04F4370-696B-49C4-BBE3-981CBEE4ED39}" type="pres">
      <dgm:prSet presAssocID="{33BA858D-D6E2-4831-9107-964B3F7CA9C5}" presName="parTx" presStyleLbl="revTx" presStyleIdx="6" presStyleCnt="10">
        <dgm:presLayoutVars>
          <dgm:chMax val="0"/>
          <dgm:chPref val="0"/>
        </dgm:presLayoutVars>
      </dgm:prSet>
      <dgm:spPr/>
    </dgm:pt>
    <dgm:pt modelId="{44281537-BD38-43C3-876E-53B266BAFC88}" type="pres">
      <dgm:prSet presAssocID="{33BA858D-D6E2-4831-9107-964B3F7CA9C5}" presName="txSpace" presStyleCnt="0"/>
      <dgm:spPr/>
    </dgm:pt>
    <dgm:pt modelId="{4AB63DDB-A50E-42D5-9564-76442899F24D}" type="pres">
      <dgm:prSet presAssocID="{33BA858D-D6E2-4831-9107-964B3F7CA9C5}" presName="desTx" presStyleLbl="revTx" presStyleIdx="7" presStyleCnt="10">
        <dgm:presLayoutVars/>
      </dgm:prSet>
      <dgm:spPr/>
    </dgm:pt>
    <dgm:pt modelId="{A7D7EBCF-530E-4D79-B038-7FC3E3F92F00}" type="pres">
      <dgm:prSet presAssocID="{094E571C-FEE0-448F-B414-964DC7390CBF}" presName="sibTrans" presStyleCnt="0"/>
      <dgm:spPr/>
    </dgm:pt>
    <dgm:pt modelId="{4198B34F-954D-43E6-AA83-272DC68F4A20}" type="pres">
      <dgm:prSet presAssocID="{6F94BC5B-D66A-4226-8DDF-9DA75B78E2F6}" presName="compNode" presStyleCnt="0"/>
      <dgm:spPr/>
    </dgm:pt>
    <dgm:pt modelId="{EC54F80B-E489-48D0-9A2B-825CF2471074}" type="pres">
      <dgm:prSet presAssocID="{6F94BC5B-D66A-4226-8DDF-9DA75B78E2F6}"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Office Worker"/>
        </a:ext>
      </dgm:extLst>
    </dgm:pt>
    <dgm:pt modelId="{D516D1E8-61D7-437E-AA60-96872421EBB2}" type="pres">
      <dgm:prSet presAssocID="{6F94BC5B-D66A-4226-8DDF-9DA75B78E2F6}" presName="iconSpace" presStyleCnt="0"/>
      <dgm:spPr/>
    </dgm:pt>
    <dgm:pt modelId="{196A0A21-C641-4650-852E-BBFE248D00DE}" type="pres">
      <dgm:prSet presAssocID="{6F94BC5B-D66A-4226-8DDF-9DA75B78E2F6}" presName="parTx" presStyleLbl="revTx" presStyleIdx="8" presStyleCnt="10">
        <dgm:presLayoutVars>
          <dgm:chMax val="0"/>
          <dgm:chPref val="0"/>
        </dgm:presLayoutVars>
      </dgm:prSet>
      <dgm:spPr/>
    </dgm:pt>
    <dgm:pt modelId="{29CB8BF2-4206-4944-A273-579460A7A757}" type="pres">
      <dgm:prSet presAssocID="{6F94BC5B-D66A-4226-8DDF-9DA75B78E2F6}" presName="txSpace" presStyleCnt="0"/>
      <dgm:spPr/>
    </dgm:pt>
    <dgm:pt modelId="{B37C6E23-AEA3-4B2F-B877-ED93A7E7DE28}" type="pres">
      <dgm:prSet presAssocID="{6F94BC5B-D66A-4226-8DDF-9DA75B78E2F6}" presName="desTx" presStyleLbl="revTx" presStyleIdx="9" presStyleCnt="10">
        <dgm:presLayoutVars/>
      </dgm:prSet>
      <dgm:spPr/>
    </dgm:pt>
  </dgm:ptLst>
  <dgm:cxnLst>
    <dgm:cxn modelId="{30CBF80C-F3E0-4C7F-8E7C-4D90C50B751F}" type="presOf" srcId="{69372812-8ACC-44B0-B032-373EF47C2A7B}" destId="{4AB63DDB-A50E-42D5-9564-76442899F24D}" srcOrd="0" destOrd="1" presId="urn:microsoft.com/office/officeart/2018/5/layout/CenteredIconLabelDescriptionList"/>
    <dgm:cxn modelId="{F35CDF48-39C1-449F-88D7-AF4E47968892}" srcId="{33BA858D-D6E2-4831-9107-964B3F7CA9C5}" destId="{69372812-8ACC-44B0-B032-373EF47C2A7B}" srcOrd="1" destOrd="0" parTransId="{2FA987B2-49E3-4662-8D17-C298A54B70A7}" sibTransId="{72F473E6-5DFC-4B31-9F84-024CBE86F478}"/>
    <dgm:cxn modelId="{65F2DD6A-C992-41E4-ADD7-4B6A28AAC097}" srcId="{80BD8371-AC14-49C1-A452-E08571C81CBB}" destId="{C493C8A8-F3B4-4938-B705-81E541314056}" srcOrd="2" destOrd="0" parTransId="{B831FA79-D140-4632-AB85-A3755FC7CE00}" sibTransId="{B2E4BA7E-F809-40B7-964F-A4B7DCE0B511}"/>
    <dgm:cxn modelId="{C0AEDC4C-B931-487D-8654-E42D36156427}" type="presOf" srcId="{C493C8A8-F3B4-4938-B705-81E541314056}" destId="{8673D0F0-B014-4425-AF93-58BE6491CA77}" srcOrd="0" destOrd="0" presId="urn:microsoft.com/office/officeart/2018/5/layout/CenteredIconLabelDescriptionList"/>
    <dgm:cxn modelId="{E38C296F-225A-414D-8FD7-2F59D113BEC7}" type="presOf" srcId="{BC0BA8D2-5A84-4ED9-9B68-A6471FF15D1D}" destId="{CC63E18F-6FA6-46E0-A925-E4C6DCAB3985}" srcOrd="0" destOrd="0" presId="urn:microsoft.com/office/officeart/2018/5/layout/CenteredIconLabelDescriptionList"/>
    <dgm:cxn modelId="{0B6B7A56-F960-497D-81B2-06CBCC686840}" srcId="{33BA858D-D6E2-4831-9107-964B3F7CA9C5}" destId="{D86288B2-44A6-48AC-B44F-AB5C45F52F35}" srcOrd="0" destOrd="0" parTransId="{8CD34D6A-A65F-4EDE-A62D-7733249CF39F}" sibTransId="{9E0703D3-ABCA-41DA-A5D1-9404C7A56D35}"/>
    <dgm:cxn modelId="{9A9BAD7E-19A3-480C-9EA7-F6B1CF963939}" type="presOf" srcId="{D24708BE-21E4-49C3-9FF7-11B28FEEB0E7}" destId="{03531482-812B-4A13-8E4D-525FFC8B33DF}" srcOrd="0" destOrd="0" presId="urn:microsoft.com/office/officeart/2018/5/layout/CenteredIconLabelDescriptionList"/>
    <dgm:cxn modelId="{7898988B-45CC-49A4-9D70-CB67DF22EF6C}" type="presOf" srcId="{6F94BC5B-D66A-4226-8DDF-9DA75B78E2F6}" destId="{196A0A21-C641-4650-852E-BBFE248D00DE}" srcOrd="0" destOrd="0" presId="urn:microsoft.com/office/officeart/2018/5/layout/CenteredIconLabelDescriptionList"/>
    <dgm:cxn modelId="{D2425A94-A338-4BFE-86AA-2B360278621A}" type="presOf" srcId="{33BA858D-D6E2-4831-9107-964B3F7CA9C5}" destId="{A04F4370-696B-49C4-BBE3-981CBEE4ED39}" srcOrd="0" destOrd="0" presId="urn:microsoft.com/office/officeart/2018/5/layout/CenteredIconLabelDescriptionList"/>
    <dgm:cxn modelId="{A0025EBC-66BF-4201-8E9F-00C5B3D72491}" srcId="{80BD8371-AC14-49C1-A452-E08571C81CBB}" destId="{BC0BA8D2-5A84-4ED9-9B68-A6471FF15D1D}" srcOrd="1" destOrd="0" parTransId="{965BCFD8-EAB7-416C-BEAA-6DF2882FBE14}" sibTransId="{35906BBB-8D30-4E57-82AF-A6A8E2124DD2}"/>
    <dgm:cxn modelId="{879B98BC-11E4-451F-BF0B-0106759AA672}" type="presOf" srcId="{FB8445E2-812D-4CAD-AF30-511264312950}" destId="{4AB63DDB-A50E-42D5-9564-76442899F24D}" srcOrd="0" destOrd="2" presId="urn:microsoft.com/office/officeart/2018/5/layout/CenteredIconLabelDescriptionList"/>
    <dgm:cxn modelId="{A1BEBEBC-00F1-49EC-A4CD-BF8B8DE2615E}" srcId="{33BA858D-D6E2-4831-9107-964B3F7CA9C5}" destId="{FB8445E2-812D-4CAD-AF30-511264312950}" srcOrd="2" destOrd="0" parTransId="{293B663C-C74C-4969-8FF9-FB973061C8AF}" sibTransId="{D528FE32-DE3F-4852-93E5-145E45DD042C}"/>
    <dgm:cxn modelId="{60EE27D0-4FB8-4FD1-9EA6-FA05B243E07C}" srcId="{80BD8371-AC14-49C1-A452-E08571C81CBB}" destId="{D24708BE-21E4-49C3-9FF7-11B28FEEB0E7}" srcOrd="0" destOrd="0" parTransId="{174E9528-DCB7-4E4E-B2F5-C052E7DF9E21}" sibTransId="{A0D294F8-F83E-4761-A80F-993A503E1920}"/>
    <dgm:cxn modelId="{C35CB8E6-93A6-4D80-B61C-13A24C674F5D}" type="presOf" srcId="{D86288B2-44A6-48AC-B44F-AB5C45F52F35}" destId="{4AB63DDB-A50E-42D5-9564-76442899F24D}" srcOrd="0" destOrd="0" presId="urn:microsoft.com/office/officeart/2018/5/layout/CenteredIconLabelDescriptionList"/>
    <dgm:cxn modelId="{4D3833E8-50FA-4F5C-BE5D-111BA40BFC2D}" srcId="{80BD8371-AC14-49C1-A452-E08571C81CBB}" destId="{33BA858D-D6E2-4831-9107-964B3F7CA9C5}" srcOrd="3" destOrd="0" parTransId="{8FD00F0C-5822-43B6-95F3-7296AA3F8A4B}" sibTransId="{094E571C-FEE0-448F-B414-964DC7390CBF}"/>
    <dgm:cxn modelId="{A5F5B3F6-7D54-4933-9486-588A0272B5DD}" type="presOf" srcId="{80BD8371-AC14-49C1-A452-E08571C81CBB}" destId="{6C3073C9-C4F2-4F05-86C2-6CD50C5E231C}" srcOrd="0" destOrd="0" presId="urn:microsoft.com/office/officeart/2018/5/layout/CenteredIconLabelDescriptionList"/>
    <dgm:cxn modelId="{B5C3C0FC-7BA8-49C2-AF09-3C73DFBB2E3F}" srcId="{80BD8371-AC14-49C1-A452-E08571C81CBB}" destId="{6F94BC5B-D66A-4226-8DDF-9DA75B78E2F6}" srcOrd="4" destOrd="0" parTransId="{8A3BBA1C-78E7-447E-B8E8-7E7D52604FBE}" sibTransId="{13C75A42-2A52-43CF-9EEF-EECEE90CCC7E}"/>
    <dgm:cxn modelId="{4EA9EF7C-9235-4147-8ADA-387385C10FB6}" type="presParOf" srcId="{6C3073C9-C4F2-4F05-86C2-6CD50C5E231C}" destId="{2CD8658D-6740-4F59-8589-3B3380B58AFB}" srcOrd="0" destOrd="0" presId="urn:microsoft.com/office/officeart/2018/5/layout/CenteredIconLabelDescriptionList"/>
    <dgm:cxn modelId="{879FC648-D565-449D-8385-F8872F61E9D2}" type="presParOf" srcId="{2CD8658D-6740-4F59-8589-3B3380B58AFB}" destId="{3BFB5BDC-DF33-4D00-9637-DB59C2D8738C}" srcOrd="0" destOrd="0" presId="urn:microsoft.com/office/officeart/2018/5/layout/CenteredIconLabelDescriptionList"/>
    <dgm:cxn modelId="{F14C183E-B6F6-4936-8261-8A15333102B0}" type="presParOf" srcId="{2CD8658D-6740-4F59-8589-3B3380B58AFB}" destId="{5683591A-3473-4721-AF4D-48F2B85CB3C4}" srcOrd="1" destOrd="0" presId="urn:microsoft.com/office/officeart/2018/5/layout/CenteredIconLabelDescriptionList"/>
    <dgm:cxn modelId="{2FDEA473-0749-47D6-BC54-39D0555D9635}" type="presParOf" srcId="{2CD8658D-6740-4F59-8589-3B3380B58AFB}" destId="{03531482-812B-4A13-8E4D-525FFC8B33DF}" srcOrd="2" destOrd="0" presId="urn:microsoft.com/office/officeart/2018/5/layout/CenteredIconLabelDescriptionList"/>
    <dgm:cxn modelId="{C94D71AF-DD5E-468F-8BE0-85D491DAB398}" type="presParOf" srcId="{2CD8658D-6740-4F59-8589-3B3380B58AFB}" destId="{FF275933-9B90-43E1-AE41-B666BDDF7F89}" srcOrd="3" destOrd="0" presId="urn:microsoft.com/office/officeart/2018/5/layout/CenteredIconLabelDescriptionList"/>
    <dgm:cxn modelId="{3EBFB9D7-FFC4-4DDE-9734-46BBA663EA7F}" type="presParOf" srcId="{2CD8658D-6740-4F59-8589-3B3380B58AFB}" destId="{232B2C8C-57ED-4607-976F-6A93ED37657D}" srcOrd="4" destOrd="0" presId="urn:microsoft.com/office/officeart/2018/5/layout/CenteredIconLabelDescriptionList"/>
    <dgm:cxn modelId="{0E3FF621-7516-4DB9-B29D-843904A39B84}" type="presParOf" srcId="{6C3073C9-C4F2-4F05-86C2-6CD50C5E231C}" destId="{038B825E-142A-49B6-88B7-1F067AFEC2AF}" srcOrd="1" destOrd="0" presId="urn:microsoft.com/office/officeart/2018/5/layout/CenteredIconLabelDescriptionList"/>
    <dgm:cxn modelId="{253CD176-256D-4871-A747-15F70B327F89}" type="presParOf" srcId="{6C3073C9-C4F2-4F05-86C2-6CD50C5E231C}" destId="{2902CB53-AAEE-4553-BCE8-A0ADE19EEB32}" srcOrd="2" destOrd="0" presId="urn:microsoft.com/office/officeart/2018/5/layout/CenteredIconLabelDescriptionList"/>
    <dgm:cxn modelId="{CDC2D965-8916-4B5A-8ABD-7EA92378176A}" type="presParOf" srcId="{2902CB53-AAEE-4553-BCE8-A0ADE19EEB32}" destId="{495C5C1C-062A-4133-A32B-668FDF668890}" srcOrd="0" destOrd="0" presId="urn:microsoft.com/office/officeart/2018/5/layout/CenteredIconLabelDescriptionList"/>
    <dgm:cxn modelId="{474F22B2-79C2-4B57-9CC7-59B39394A258}" type="presParOf" srcId="{2902CB53-AAEE-4553-BCE8-A0ADE19EEB32}" destId="{DC4CE01E-998F-46DC-B5CA-911228EAE5BC}" srcOrd="1" destOrd="0" presId="urn:microsoft.com/office/officeart/2018/5/layout/CenteredIconLabelDescriptionList"/>
    <dgm:cxn modelId="{F034AE97-9C0F-46D8-A81C-8321FED3EB17}" type="presParOf" srcId="{2902CB53-AAEE-4553-BCE8-A0ADE19EEB32}" destId="{CC63E18F-6FA6-46E0-A925-E4C6DCAB3985}" srcOrd="2" destOrd="0" presId="urn:microsoft.com/office/officeart/2018/5/layout/CenteredIconLabelDescriptionList"/>
    <dgm:cxn modelId="{A82A4754-6969-496D-BDDB-E60762753FDD}" type="presParOf" srcId="{2902CB53-AAEE-4553-BCE8-A0ADE19EEB32}" destId="{C85F44EA-2D6F-4F9B-A539-E8EE5AA00DFC}" srcOrd="3" destOrd="0" presId="urn:microsoft.com/office/officeart/2018/5/layout/CenteredIconLabelDescriptionList"/>
    <dgm:cxn modelId="{983268EF-15A7-43D8-AD7B-68CED37CBA56}" type="presParOf" srcId="{2902CB53-AAEE-4553-BCE8-A0ADE19EEB32}" destId="{7986EAB0-AC01-4CD0-A9F9-8E947A85C41E}" srcOrd="4" destOrd="0" presId="urn:microsoft.com/office/officeart/2018/5/layout/CenteredIconLabelDescriptionList"/>
    <dgm:cxn modelId="{03E32F3A-66CE-48B4-876A-31C7387E5C1D}" type="presParOf" srcId="{6C3073C9-C4F2-4F05-86C2-6CD50C5E231C}" destId="{C5340FD5-CEEB-4295-9B01-4D70C203C026}" srcOrd="3" destOrd="0" presId="urn:microsoft.com/office/officeart/2018/5/layout/CenteredIconLabelDescriptionList"/>
    <dgm:cxn modelId="{A1FF1344-A106-4AB2-885E-4446C9F5D60F}" type="presParOf" srcId="{6C3073C9-C4F2-4F05-86C2-6CD50C5E231C}" destId="{24D7192A-D83F-41A1-9EFC-EE50477FBFAC}" srcOrd="4" destOrd="0" presId="urn:microsoft.com/office/officeart/2018/5/layout/CenteredIconLabelDescriptionList"/>
    <dgm:cxn modelId="{2385FD59-40A5-4751-9E5F-74B43C923009}" type="presParOf" srcId="{24D7192A-D83F-41A1-9EFC-EE50477FBFAC}" destId="{19BCD847-BB56-49CA-A3BA-FE4E5CE63197}" srcOrd="0" destOrd="0" presId="urn:microsoft.com/office/officeart/2018/5/layout/CenteredIconLabelDescriptionList"/>
    <dgm:cxn modelId="{4E212152-2902-42EC-AEB5-D0FF0E6928B5}" type="presParOf" srcId="{24D7192A-D83F-41A1-9EFC-EE50477FBFAC}" destId="{470F3A65-4D6F-4EFB-9740-C8DBD09FCD7C}" srcOrd="1" destOrd="0" presId="urn:microsoft.com/office/officeart/2018/5/layout/CenteredIconLabelDescriptionList"/>
    <dgm:cxn modelId="{BFFA5836-493F-4119-BAC8-45FDBA45B744}" type="presParOf" srcId="{24D7192A-D83F-41A1-9EFC-EE50477FBFAC}" destId="{8673D0F0-B014-4425-AF93-58BE6491CA77}" srcOrd="2" destOrd="0" presId="urn:microsoft.com/office/officeart/2018/5/layout/CenteredIconLabelDescriptionList"/>
    <dgm:cxn modelId="{91D80004-3239-4D55-9B76-7E7FF20997B7}" type="presParOf" srcId="{24D7192A-D83F-41A1-9EFC-EE50477FBFAC}" destId="{F7A5EABF-994A-4EBC-88C8-F5ECB8697E9C}" srcOrd="3" destOrd="0" presId="urn:microsoft.com/office/officeart/2018/5/layout/CenteredIconLabelDescriptionList"/>
    <dgm:cxn modelId="{1EDEB79D-1578-401B-8068-1F9E91538C0C}" type="presParOf" srcId="{24D7192A-D83F-41A1-9EFC-EE50477FBFAC}" destId="{ECB5C242-8786-4653-9CEF-98BECB50D451}" srcOrd="4" destOrd="0" presId="urn:microsoft.com/office/officeart/2018/5/layout/CenteredIconLabelDescriptionList"/>
    <dgm:cxn modelId="{CEC69682-F004-48AC-8B53-EA6F542F6E06}" type="presParOf" srcId="{6C3073C9-C4F2-4F05-86C2-6CD50C5E231C}" destId="{5B0DD7AF-A886-43D8-9C9F-1595ECC71F7A}" srcOrd="5" destOrd="0" presId="urn:microsoft.com/office/officeart/2018/5/layout/CenteredIconLabelDescriptionList"/>
    <dgm:cxn modelId="{DC560E89-5F35-4B41-AF46-F2648B10FC09}" type="presParOf" srcId="{6C3073C9-C4F2-4F05-86C2-6CD50C5E231C}" destId="{F9293B1A-38BB-4D79-AB38-E636F593A94E}" srcOrd="6" destOrd="0" presId="urn:microsoft.com/office/officeart/2018/5/layout/CenteredIconLabelDescriptionList"/>
    <dgm:cxn modelId="{7C20128C-1DE3-4C8F-9BD0-72B7FC391F6B}" type="presParOf" srcId="{F9293B1A-38BB-4D79-AB38-E636F593A94E}" destId="{7287DC50-877F-4177-81B0-09EBA77C69D5}" srcOrd="0" destOrd="0" presId="urn:microsoft.com/office/officeart/2018/5/layout/CenteredIconLabelDescriptionList"/>
    <dgm:cxn modelId="{F05EA127-5B7E-4341-AD62-F4F6B4474159}" type="presParOf" srcId="{F9293B1A-38BB-4D79-AB38-E636F593A94E}" destId="{C39630CB-C6A2-4DD2-B8F1-2B277757D5F7}" srcOrd="1" destOrd="0" presId="urn:microsoft.com/office/officeart/2018/5/layout/CenteredIconLabelDescriptionList"/>
    <dgm:cxn modelId="{B0CB8940-23E5-4FDC-8E39-CB160C2BCE7C}" type="presParOf" srcId="{F9293B1A-38BB-4D79-AB38-E636F593A94E}" destId="{A04F4370-696B-49C4-BBE3-981CBEE4ED39}" srcOrd="2" destOrd="0" presId="urn:microsoft.com/office/officeart/2018/5/layout/CenteredIconLabelDescriptionList"/>
    <dgm:cxn modelId="{A1FF0599-B0E2-4DD0-B87D-7E71765860EF}" type="presParOf" srcId="{F9293B1A-38BB-4D79-AB38-E636F593A94E}" destId="{44281537-BD38-43C3-876E-53B266BAFC88}" srcOrd="3" destOrd="0" presId="urn:microsoft.com/office/officeart/2018/5/layout/CenteredIconLabelDescriptionList"/>
    <dgm:cxn modelId="{85D0D9D4-1147-4B56-95CE-A72626EA3417}" type="presParOf" srcId="{F9293B1A-38BB-4D79-AB38-E636F593A94E}" destId="{4AB63DDB-A50E-42D5-9564-76442899F24D}" srcOrd="4" destOrd="0" presId="urn:microsoft.com/office/officeart/2018/5/layout/CenteredIconLabelDescriptionList"/>
    <dgm:cxn modelId="{BF282F19-6F65-48C0-B006-B6E575C23272}" type="presParOf" srcId="{6C3073C9-C4F2-4F05-86C2-6CD50C5E231C}" destId="{A7D7EBCF-530E-4D79-B038-7FC3E3F92F00}" srcOrd="7" destOrd="0" presId="urn:microsoft.com/office/officeart/2018/5/layout/CenteredIconLabelDescriptionList"/>
    <dgm:cxn modelId="{CEEF1F7C-3F06-4880-804C-84FDDF7C1E45}" type="presParOf" srcId="{6C3073C9-C4F2-4F05-86C2-6CD50C5E231C}" destId="{4198B34F-954D-43E6-AA83-272DC68F4A20}" srcOrd="8" destOrd="0" presId="urn:microsoft.com/office/officeart/2018/5/layout/CenteredIconLabelDescriptionList"/>
    <dgm:cxn modelId="{446A93EC-1252-4492-97B5-E35E3FE00454}" type="presParOf" srcId="{4198B34F-954D-43E6-AA83-272DC68F4A20}" destId="{EC54F80B-E489-48D0-9A2B-825CF2471074}" srcOrd="0" destOrd="0" presId="urn:microsoft.com/office/officeart/2018/5/layout/CenteredIconLabelDescriptionList"/>
    <dgm:cxn modelId="{49ACDB3A-525E-454E-9AB6-9065AD26D95F}" type="presParOf" srcId="{4198B34F-954D-43E6-AA83-272DC68F4A20}" destId="{D516D1E8-61D7-437E-AA60-96872421EBB2}" srcOrd="1" destOrd="0" presId="urn:microsoft.com/office/officeart/2018/5/layout/CenteredIconLabelDescriptionList"/>
    <dgm:cxn modelId="{5E6635AE-3185-4722-B4E1-3C652F16C2EE}" type="presParOf" srcId="{4198B34F-954D-43E6-AA83-272DC68F4A20}" destId="{196A0A21-C641-4650-852E-BBFE248D00DE}" srcOrd="2" destOrd="0" presId="urn:microsoft.com/office/officeart/2018/5/layout/CenteredIconLabelDescriptionList"/>
    <dgm:cxn modelId="{4331EBA8-F72F-4B4A-9053-0B1FC8FB3EB7}" type="presParOf" srcId="{4198B34F-954D-43E6-AA83-272DC68F4A20}" destId="{29CB8BF2-4206-4944-A273-579460A7A757}" srcOrd="3" destOrd="0" presId="urn:microsoft.com/office/officeart/2018/5/layout/CenteredIconLabelDescriptionList"/>
    <dgm:cxn modelId="{322A82FA-C754-4B59-9A9F-4059650362C5}" type="presParOf" srcId="{4198B34F-954D-43E6-AA83-272DC68F4A20}" destId="{B37C6E23-AEA3-4B2F-B877-ED93A7E7DE2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E13DC-2D93-425D-AF50-7878D7FBAB61}">
      <dsp:nvSpPr>
        <dsp:cNvPr id="0" name=""/>
        <dsp:cNvSpPr/>
      </dsp:nvSpPr>
      <dsp:spPr>
        <a:xfrm>
          <a:off x="326605" y="893196"/>
          <a:ext cx="1016507" cy="10165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79525-00BB-4ECB-9013-D883E449D11F}">
      <dsp:nvSpPr>
        <dsp:cNvPr id="0" name=""/>
        <dsp:cNvSpPr/>
      </dsp:nvSpPr>
      <dsp:spPr>
        <a:xfrm>
          <a:off x="543237" y="1109829"/>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567F62-F03B-481D-A8D6-4381E1F41C3C}">
      <dsp:nvSpPr>
        <dsp:cNvPr id="0" name=""/>
        <dsp:cNvSpPr/>
      </dsp:nvSpPr>
      <dsp:spPr>
        <a:xfrm>
          <a:off x="1655"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Policy Advisory Workgroup</a:t>
          </a:r>
        </a:p>
      </dsp:txBody>
      <dsp:txXfrm>
        <a:off x="1655" y="2226321"/>
        <a:ext cx="1666406" cy="666562"/>
      </dsp:txXfrm>
    </dsp:sp>
    <dsp:sp modelId="{9697DAC6-AC5F-4FAD-A4B6-9F0AB93416D5}">
      <dsp:nvSpPr>
        <dsp:cNvPr id="0" name=""/>
        <dsp:cNvSpPr/>
      </dsp:nvSpPr>
      <dsp:spPr>
        <a:xfrm>
          <a:off x="2284632" y="893196"/>
          <a:ext cx="1016507" cy="10165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33261-6E2C-4FD3-9564-422AC5D00C9B}">
      <dsp:nvSpPr>
        <dsp:cNvPr id="0" name=""/>
        <dsp:cNvSpPr/>
      </dsp:nvSpPr>
      <dsp:spPr>
        <a:xfrm>
          <a:off x="2501265" y="1109829"/>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C5FB3E-5BF4-4B1E-9869-CA140B2C04F0}">
      <dsp:nvSpPr>
        <dsp:cNvPr id="0" name=""/>
        <dsp:cNvSpPr/>
      </dsp:nvSpPr>
      <dsp:spPr>
        <a:xfrm>
          <a:off x="1959683"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Communications Workgroup</a:t>
          </a:r>
        </a:p>
      </dsp:txBody>
      <dsp:txXfrm>
        <a:off x="1959683" y="2226321"/>
        <a:ext cx="1666406" cy="666562"/>
      </dsp:txXfrm>
    </dsp:sp>
    <dsp:sp modelId="{63C8C015-DEA7-4C51-B57D-D94CE1139B6A}">
      <dsp:nvSpPr>
        <dsp:cNvPr id="0" name=""/>
        <dsp:cNvSpPr/>
      </dsp:nvSpPr>
      <dsp:spPr>
        <a:xfrm>
          <a:off x="4242659" y="893196"/>
          <a:ext cx="1016507" cy="10165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B9917-8A8C-4EFC-90D7-DEA710A431A8}">
      <dsp:nvSpPr>
        <dsp:cNvPr id="0" name=""/>
        <dsp:cNvSpPr/>
      </dsp:nvSpPr>
      <dsp:spPr>
        <a:xfrm>
          <a:off x="4459292" y="1109829"/>
          <a:ext cx="583242" cy="5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948377-5F66-4D9B-9BD3-1C47B227927B}">
      <dsp:nvSpPr>
        <dsp:cNvPr id="0" name=""/>
        <dsp:cNvSpPr/>
      </dsp:nvSpPr>
      <dsp:spPr>
        <a:xfrm>
          <a:off x="3917710"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Behavioral Health Equity Workgroup</a:t>
          </a:r>
        </a:p>
      </dsp:txBody>
      <dsp:txXfrm>
        <a:off x="3917710" y="2226321"/>
        <a:ext cx="1666406" cy="666562"/>
      </dsp:txXfrm>
    </dsp:sp>
    <dsp:sp modelId="{9F9D7B0B-FBDB-4D9D-A1E9-7DED0619ACB1}">
      <dsp:nvSpPr>
        <dsp:cNvPr id="0" name=""/>
        <dsp:cNvSpPr/>
      </dsp:nvSpPr>
      <dsp:spPr>
        <a:xfrm>
          <a:off x="6200687" y="893196"/>
          <a:ext cx="1016507" cy="10165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E1C0E-45F9-4DC3-8896-C3EBAD233033}">
      <dsp:nvSpPr>
        <dsp:cNvPr id="0" name=""/>
        <dsp:cNvSpPr/>
      </dsp:nvSpPr>
      <dsp:spPr>
        <a:xfrm>
          <a:off x="6417319" y="1109829"/>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EB2D17-FABC-4A59-87E1-F4F77D82B10C}">
      <dsp:nvSpPr>
        <dsp:cNvPr id="0" name=""/>
        <dsp:cNvSpPr/>
      </dsp:nvSpPr>
      <dsp:spPr>
        <a:xfrm>
          <a:off x="5875737"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Workforce Development Workgroup</a:t>
          </a:r>
        </a:p>
      </dsp:txBody>
      <dsp:txXfrm>
        <a:off x="5875737" y="2226321"/>
        <a:ext cx="1666406" cy="666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48A72-BC8F-4A4D-9097-3D6F5D8DE119}">
      <dsp:nvSpPr>
        <dsp:cNvPr id="0" name=""/>
        <dsp:cNvSpPr/>
      </dsp:nvSpPr>
      <dsp:spPr>
        <a:xfrm>
          <a:off x="64357" y="589557"/>
          <a:ext cx="981666" cy="9816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9028D-EC94-49B4-B409-56CBB1BC6C46}">
      <dsp:nvSpPr>
        <dsp:cNvPr id="0" name=""/>
        <dsp:cNvSpPr/>
      </dsp:nvSpPr>
      <dsp:spPr>
        <a:xfrm>
          <a:off x="270507" y="795707"/>
          <a:ext cx="569366" cy="569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C15133-A380-4A31-BD64-E62F174CC352}">
      <dsp:nvSpPr>
        <dsp:cNvPr id="0" name=""/>
        <dsp:cNvSpPr/>
      </dsp:nvSpPr>
      <dsp:spPr>
        <a:xfrm>
          <a:off x="1256380" y="589557"/>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The CDC-Kaiser Permanente Adverse Childhood Experiences (ACEs) Study is one of the largest investigations of childhood abuse and neglect and household challenges and later-life health and well-being.</a:t>
          </a:r>
        </a:p>
      </dsp:txBody>
      <dsp:txXfrm>
        <a:off x="1256380" y="589557"/>
        <a:ext cx="2313927" cy="981666"/>
      </dsp:txXfrm>
    </dsp:sp>
    <dsp:sp modelId="{CB3FBAAC-B09A-4A15-934A-55989D9B15C0}">
      <dsp:nvSpPr>
        <dsp:cNvPr id="0" name=""/>
        <dsp:cNvSpPr/>
      </dsp:nvSpPr>
      <dsp:spPr>
        <a:xfrm>
          <a:off x="3973492" y="589557"/>
          <a:ext cx="981666" cy="9816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F6988-CAAA-45D0-B148-2E941626F6E9}">
      <dsp:nvSpPr>
        <dsp:cNvPr id="0" name=""/>
        <dsp:cNvSpPr/>
      </dsp:nvSpPr>
      <dsp:spPr>
        <a:xfrm>
          <a:off x="4179641" y="795707"/>
          <a:ext cx="569366" cy="569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CA6AC4-FA29-4260-9D7C-469BF15148A3}">
      <dsp:nvSpPr>
        <dsp:cNvPr id="0" name=""/>
        <dsp:cNvSpPr/>
      </dsp:nvSpPr>
      <dsp:spPr>
        <a:xfrm>
          <a:off x="5165515" y="589557"/>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The original ACEs Study was conducted at Kaiser Permanente from 1995 to 1997 with two waves of data collection. Over 17,000 Health Maintenance Organization members from Southern California receiving physical exams completed confidential surveys regarding their childhood experiences and current health status and behaviors.</a:t>
          </a:r>
        </a:p>
      </dsp:txBody>
      <dsp:txXfrm>
        <a:off x="5165515" y="589557"/>
        <a:ext cx="2313927" cy="981666"/>
      </dsp:txXfrm>
    </dsp:sp>
    <dsp:sp modelId="{2F7BD05E-D566-4B8B-85C5-6E79A33C5D74}">
      <dsp:nvSpPr>
        <dsp:cNvPr id="0" name=""/>
        <dsp:cNvSpPr/>
      </dsp:nvSpPr>
      <dsp:spPr>
        <a:xfrm>
          <a:off x="64357" y="2214856"/>
          <a:ext cx="981666" cy="98166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DFF5C-83B0-4498-AF44-9CA6BBBC5174}">
      <dsp:nvSpPr>
        <dsp:cNvPr id="0" name=""/>
        <dsp:cNvSpPr/>
      </dsp:nvSpPr>
      <dsp:spPr>
        <a:xfrm>
          <a:off x="270507" y="2421006"/>
          <a:ext cx="569366" cy="569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A07BE6-7436-46E9-8BC4-43AD301B4E2E}">
      <dsp:nvSpPr>
        <dsp:cNvPr id="0" name=""/>
        <dsp:cNvSpPr/>
      </dsp:nvSpPr>
      <dsp:spPr>
        <a:xfrm>
          <a:off x="1256380" y="2214856"/>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The ACEs Study – probably the most important public health study you never heard of – had its origins in an obesity clinic on a quiet street in San Diego.</a:t>
          </a:r>
        </a:p>
      </dsp:txBody>
      <dsp:txXfrm>
        <a:off x="1256380" y="2214856"/>
        <a:ext cx="2313927" cy="981666"/>
      </dsp:txXfrm>
    </dsp:sp>
    <dsp:sp modelId="{F6F58E87-8ACA-482D-AE32-1275F7EC00AE}">
      <dsp:nvSpPr>
        <dsp:cNvPr id="0" name=""/>
        <dsp:cNvSpPr/>
      </dsp:nvSpPr>
      <dsp:spPr>
        <a:xfrm>
          <a:off x="3973492" y="2214856"/>
          <a:ext cx="981666" cy="98166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0AA23-5BB8-4D13-8A48-03A4FEDC7DBB}">
      <dsp:nvSpPr>
        <dsp:cNvPr id="0" name=""/>
        <dsp:cNvSpPr/>
      </dsp:nvSpPr>
      <dsp:spPr>
        <a:xfrm>
          <a:off x="4179641" y="2421006"/>
          <a:ext cx="569366" cy="569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1298A4-96CA-4C9B-8FDF-53104C3957D7}">
      <dsp:nvSpPr>
        <dsp:cNvPr id="0" name=""/>
        <dsp:cNvSpPr/>
      </dsp:nvSpPr>
      <dsp:spPr>
        <a:xfrm>
          <a:off x="5165515" y="2214856"/>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Dr. Vincent Felitti, MD and Dr. Robert Anda, MD were the chief researchers of the study.</a:t>
          </a:r>
        </a:p>
      </dsp:txBody>
      <dsp:txXfrm>
        <a:off x="5165515" y="2214856"/>
        <a:ext cx="2313927" cy="98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B72C2-C3BA-4186-AC06-0FF528E1F138}">
      <dsp:nvSpPr>
        <dsp:cNvPr id="0" name=""/>
        <dsp:cNvSpPr/>
      </dsp:nvSpPr>
      <dsp:spPr>
        <a:xfrm>
          <a:off x="0" y="630193"/>
          <a:ext cx="5098256" cy="3597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While you were growing up, during your first 18 years of life:</a:t>
          </a:r>
        </a:p>
      </dsp:txBody>
      <dsp:txXfrm>
        <a:off x="17563" y="647756"/>
        <a:ext cx="5063130" cy="324648"/>
      </dsp:txXfrm>
    </dsp:sp>
    <dsp:sp modelId="{E230D6C9-3D7D-4218-B262-02468C705752}">
      <dsp:nvSpPr>
        <dsp:cNvPr id="0" name=""/>
        <dsp:cNvSpPr/>
      </dsp:nvSpPr>
      <dsp:spPr>
        <a:xfrm>
          <a:off x="0" y="1033168"/>
          <a:ext cx="5098256" cy="359774"/>
        </a:xfrm>
        <a:prstGeom prst="roundRect">
          <a:avLst/>
        </a:prstGeom>
        <a:solidFill>
          <a:schemeClr val="accent2">
            <a:hueOff val="3904"/>
            <a:satOff val="-2688"/>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1. Emotional Abuse</a:t>
          </a:r>
        </a:p>
      </dsp:txBody>
      <dsp:txXfrm>
        <a:off x="17563" y="1050731"/>
        <a:ext cx="5063130" cy="324648"/>
      </dsp:txXfrm>
    </dsp:sp>
    <dsp:sp modelId="{7FDDC0BA-C29C-4C11-A5B0-7B507055C27F}">
      <dsp:nvSpPr>
        <dsp:cNvPr id="0" name=""/>
        <dsp:cNvSpPr/>
      </dsp:nvSpPr>
      <dsp:spPr>
        <a:xfrm>
          <a:off x="0" y="1436143"/>
          <a:ext cx="5098256" cy="359774"/>
        </a:xfrm>
        <a:prstGeom prst="round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2. Physical Abuse</a:t>
          </a:r>
        </a:p>
      </dsp:txBody>
      <dsp:txXfrm>
        <a:off x="17563" y="1453706"/>
        <a:ext cx="5063130" cy="324648"/>
      </dsp:txXfrm>
    </dsp:sp>
    <dsp:sp modelId="{836860D6-20D7-4109-9834-BCAC9F493B7D}">
      <dsp:nvSpPr>
        <dsp:cNvPr id="0" name=""/>
        <dsp:cNvSpPr/>
      </dsp:nvSpPr>
      <dsp:spPr>
        <a:xfrm>
          <a:off x="0" y="1839118"/>
          <a:ext cx="5098256" cy="359774"/>
        </a:xfrm>
        <a:prstGeom prst="roundRect">
          <a:avLst/>
        </a:prstGeom>
        <a:solidFill>
          <a:schemeClr val="accent2">
            <a:hueOff val="11711"/>
            <a:satOff val="-8063"/>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3. Inappropriate Sexual Activity</a:t>
          </a:r>
        </a:p>
      </dsp:txBody>
      <dsp:txXfrm>
        <a:off x="17563" y="1856681"/>
        <a:ext cx="5063130" cy="324648"/>
      </dsp:txXfrm>
    </dsp:sp>
    <dsp:sp modelId="{E9E0DA36-BCCF-4E57-9421-550A2EC27EBE}">
      <dsp:nvSpPr>
        <dsp:cNvPr id="0" name=""/>
        <dsp:cNvSpPr/>
      </dsp:nvSpPr>
      <dsp:spPr>
        <a:xfrm>
          <a:off x="0" y="2242093"/>
          <a:ext cx="5098256" cy="359774"/>
        </a:xfrm>
        <a:prstGeom prst="round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4. Loveless Family</a:t>
          </a:r>
        </a:p>
      </dsp:txBody>
      <dsp:txXfrm>
        <a:off x="17563" y="2259656"/>
        <a:ext cx="5063130" cy="324648"/>
      </dsp:txXfrm>
    </dsp:sp>
    <dsp:sp modelId="{885E93F4-F3D7-4704-8906-C10D1FE2844C}">
      <dsp:nvSpPr>
        <dsp:cNvPr id="0" name=""/>
        <dsp:cNvSpPr/>
      </dsp:nvSpPr>
      <dsp:spPr>
        <a:xfrm>
          <a:off x="0" y="2645068"/>
          <a:ext cx="5098256" cy="359774"/>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5. Basic Needs Unmet</a:t>
          </a:r>
        </a:p>
      </dsp:txBody>
      <dsp:txXfrm>
        <a:off x="17563" y="2662631"/>
        <a:ext cx="5063130" cy="324648"/>
      </dsp:txXfrm>
    </dsp:sp>
    <dsp:sp modelId="{8D2FCEC6-A8C5-4C02-86C8-E29F9DF5188A}">
      <dsp:nvSpPr>
        <dsp:cNvPr id="0" name=""/>
        <dsp:cNvSpPr/>
      </dsp:nvSpPr>
      <dsp:spPr>
        <a:xfrm>
          <a:off x="0" y="3048043"/>
          <a:ext cx="5098256" cy="359774"/>
        </a:xfrm>
        <a:prstGeom prst="round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6. Divorced Parents</a:t>
          </a:r>
        </a:p>
      </dsp:txBody>
      <dsp:txXfrm>
        <a:off x="17563" y="3065606"/>
        <a:ext cx="5063130" cy="324648"/>
      </dsp:txXfrm>
    </dsp:sp>
    <dsp:sp modelId="{2CC50329-CAE3-4352-BFD7-8E39DFC8E465}">
      <dsp:nvSpPr>
        <dsp:cNvPr id="0" name=""/>
        <dsp:cNvSpPr/>
      </dsp:nvSpPr>
      <dsp:spPr>
        <a:xfrm>
          <a:off x="0" y="3451018"/>
          <a:ext cx="5098256" cy="359774"/>
        </a:xfrm>
        <a:prstGeom prst="roundRect">
          <a:avLst/>
        </a:prstGeom>
        <a:solidFill>
          <a:schemeClr val="accent2">
            <a:hueOff val="27327"/>
            <a:satOff val="-18813"/>
            <a:lumOff val="-4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7. Domestic Violence</a:t>
          </a:r>
        </a:p>
      </dsp:txBody>
      <dsp:txXfrm>
        <a:off x="17563" y="3468581"/>
        <a:ext cx="5063130" cy="324648"/>
      </dsp:txXfrm>
    </dsp:sp>
    <dsp:sp modelId="{A247340D-BAB7-4EDE-B766-EFE3831A341D}">
      <dsp:nvSpPr>
        <dsp:cNvPr id="0" name=""/>
        <dsp:cNvSpPr/>
      </dsp:nvSpPr>
      <dsp:spPr>
        <a:xfrm>
          <a:off x="0" y="3853993"/>
          <a:ext cx="5098256" cy="359774"/>
        </a:xfrm>
        <a:prstGeom prst="round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8. Substance Use Disorder in the Household</a:t>
          </a:r>
        </a:p>
      </dsp:txBody>
      <dsp:txXfrm>
        <a:off x="17563" y="3871556"/>
        <a:ext cx="5063130" cy="324648"/>
      </dsp:txXfrm>
    </dsp:sp>
    <dsp:sp modelId="{AE8F01A5-76E8-4FB9-8F70-238851C39914}">
      <dsp:nvSpPr>
        <dsp:cNvPr id="0" name=""/>
        <dsp:cNvSpPr/>
      </dsp:nvSpPr>
      <dsp:spPr>
        <a:xfrm>
          <a:off x="0" y="4256968"/>
          <a:ext cx="5098256" cy="359774"/>
        </a:xfrm>
        <a:prstGeom prst="roundRect">
          <a:avLst/>
        </a:prstGeom>
        <a:solidFill>
          <a:schemeClr val="accent2">
            <a:hueOff val="35134"/>
            <a:satOff val="-24188"/>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9.Mental Illness in the Household</a:t>
          </a:r>
        </a:p>
      </dsp:txBody>
      <dsp:txXfrm>
        <a:off x="17563" y="4274531"/>
        <a:ext cx="5063130" cy="324648"/>
      </dsp:txXfrm>
    </dsp:sp>
    <dsp:sp modelId="{5F24D18E-ECFE-439C-9749-CFD91A971FE1}">
      <dsp:nvSpPr>
        <dsp:cNvPr id="0" name=""/>
        <dsp:cNvSpPr/>
      </dsp:nvSpPr>
      <dsp:spPr>
        <a:xfrm>
          <a:off x="0" y="4659943"/>
          <a:ext cx="5098256" cy="359774"/>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10. Incarceration in the Household</a:t>
          </a:r>
        </a:p>
      </dsp:txBody>
      <dsp:txXfrm>
        <a:off x="17563" y="4677506"/>
        <a:ext cx="5063130"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F8044-1019-4ED2-97EF-72F384697025}">
      <dsp:nvSpPr>
        <dsp:cNvPr id="0" name=""/>
        <dsp:cNvSpPr/>
      </dsp:nvSpPr>
      <dsp:spPr>
        <a:xfrm>
          <a:off x="2184400" y="0"/>
          <a:ext cx="2184400" cy="1930400"/>
        </a:xfrm>
        <a:prstGeom prst="trapezoid">
          <a:avLst>
            <a:gd name="adj" fmla="val 56579"/>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184400" y="0"/>
        <a:ext cx="2184400" cy="1930400"/>
      </dsp:txXfrm>
    </dsp:sp>
    <dsp:sp modelId="{2DC5F766-0C4D-469F-A214-29B5A0904A25}">
      <dsp:nvSpPr>
        <dsp:cNvPr id="0" name=""/>
        <dsp:cNvSpPr/>
      </dsp:nvSpPr>
      <dsp:spPr>
        <a:xfrm>
          <a:off x="1092199" y="1930400"/>
          <a:ext cx="4368800" cy="1930400"/>
        </a:xfrm>
        <a:prstGeom prst="trapezoid">
          <a:avLst>
            <a:gd name="adj" fmla="val 56579"/>
          </a:avLst>
        </a:prstGeom>
        <a:solidFill>
          <a:srgbClr val="FF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856739" y="1930400"/>
        <a:ext cx="2839720" cy="1930400"/>
      </dsp:txXfrm>
    </dsp:sp>
    <dsp:sp modelId="{780FE329-163B-4B44-A894-60D22A1EE425}">
      <dsp:nvSpPr>
        <dsp:cNvPr id="0" name=""/>
        <dsp:cNvSpPr/>
      </dsp:nvSpPr>
      <dsp:spPr>
        <a:xfrm>
          <a:off x="0" y="3860800"/>
          <a:ext cx="6553200" cy="1930400"/>
        </a:xfrm>
        <a:prstGeom prst="trapezoid">
          <a:avLst>
            <a:gd name="adj" fmla="val 56579"/>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146809" y="3860800"/>
        <a:ext cx="4259580" cy="1930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D0058-825A-4D66-BCDC-3252883A27C1}">
      <dsp:nvSpPr>
        <dsp:cNvPr id="0" name=""/>
        <dsp:cNvSpPr/>
      </dsp:nvSpPr>
      <dsp:spPr>
        <a:xfrm>
          <a:off x="64357" y="589557"/>
          <a:ext cx="981666" cy="9816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D7DE0-D075-4A4A-8C43-C66DAAEDB35D}">
      <dsp:nvSpPr>
        <dsp:cNvPr id="0" name=""/>
        <dsp:cNvSpPr/>
      </dsp:nvSpPr>
      <dsp:spPr>
        <a:xfrm>
          <a:off x="270507" y="795707"/>
          <a:ext cx="569366" cy="569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D7DAD7-5AE2-4F9E-BA2A-2420417A473B}">
      <dsp:nvSpPr>
        <dsp:cNvPr id="0" name=""/>
        <dsp:cNvSpPr/>
      </dsp:nvSpPr>
      <dsp:spPr>
        <a:xfrm>
          <a:off x="1256380" y="589557"/>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Helps children and families in crisis by expanding access to community-based </a:t>
          </a:r>
          <a:r>
            <a:rPr lang="en-US" sz="1400" b="1" kern="1200"/>
            <a:t>mobile crisis response and stabilization services</a:t>
          </a:r>
          <a:endParaRPr lang="en-US" sz="1400" kern="1200"/>
        </a:p>
      </dsp:txBody>
      <dsp:txXfrm>
        <a:off x="1256380" y="589557"/>
        <a:ext cx="2313927" cy="981666"/>
      </dsp:txXfrm>
    </dsp:sp>
    <dsp:sp modelId="{34C5A5D2-9850-496D-B318-E9E1EA24B6A4}">
      <dsp:nvSpPr>
        <dsp:cNvPr id="0" name=""/>
        <dsp:cNvSpPr/>
      </dsp:nvSpPr>
      <dsp:spPr>
        <a:xfrm>
          <a:off x="3973492" y="589557"/>
          <a:ext cx="981666" cy="9816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A9CE22-1CD6-40B2-9B1D-FFF6D40D5187}">
      <dsp:nvSpPr>
        <dsp:cNvPr id="0" name=""/>
        <dsp:cNvSpPr/>
      </dsp:nvSpPr>
      <dsp:spPr>
        <a:xfrm>
          <a:off x="4179641" y="795707"/>
          <a:ext cx="569366" cy="569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074FDC-9E58-4B93-AF95-B71C68BCDBA4}">
      <dsp:nvSpPr>
        <dsp:cNvPr id="0" name=""/>
        <dsp:cNvSpPr/>
      </dsp:nvSpPr>
      <dsp:spPr>
        <a:xfrm>
          <a:off x="5165515" y="589557"/>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Creates an advisory committee</a:t>
          </a:r>
        </a:p>
      </dsp:txBody>
      <dsp:txXfrm>
        <a:off x="5165515" y="589557"/>
        <a:ext cx="2313927" cy="981666"/>
      </dsp:txXfrm>
    </dsp:sp>
    <dsp:sp modelId="{F4F4BA39-FAA7-45F7-9B63-376B401C0348}">
      <dsp:nvSpPr>
        <dsp:cNvPr id="0" name=""/>
        <dsp:cNvSpPr/>
      </dsp:nvSpPr>
      <dsp:spPr>
        <a:xfrm>
          <a:off x="64357" y="2214856"/>
          <a:ext cx="981666" cy="98166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9E2D9-9CB4-4F74-A396-516797174F4F}">
      <dsp:nvSpPr>
        <dsp:cNvPr id="0" name=""/>
        <dsp:cNvSpPr/>
      </dsp:nvSpPr>
      <dsp:spPr>
        <a:xfrm>
          <a:off x="270507" y="2421006"/>
          <a:ext cx="569366" cy="569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D27772-AFAB-4161-8E93-46392DA92840}">
      <dsp:nvSpPr>
        <dsp:cNvPr id="0" name=""/>
        <dsp:cNvSpPr/>
      </dsp:nvSpPr>
      <dsp:spPr>
        <a:xfrm>
          <a:off x="1256380" y="2214856"/>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Creates a clearing house and resource center</a:t>
          </a:r>
        </a:p>
      </dsp:txBody>
      <dsp:txXfrm>
        <a:off x="1256380" y="2214856"/>
        <a:ext cx="2313927" cy="981666"/>
      </dsp:txXfrm>
    </dsp:sp>
    <dsp:sp modelId="{3743BBDF-497D-452D-BD09-8811B3599DBA}">
      <dsp:nvSpPr>
        <dsp:cNvPr id="0" name=""/>
        <dsp:cNvSpPr/>
      </dsp:nvSpPr>
      <dsp:spPr>
        <a:xfrm>
          <a:off x="3973492" y="2214856"/>
          <a:ext cx="981666" cy="98166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DA2EE5-4867-44FA-A7D5-516D8DEF45A9}">
      <dsp:nvSpPr>
        <dsp:cNvPr id="0" name=""/>
        <dsp:cNvSpPr/>
      </dsp:nvSpPr>
      <dsp:spPr>
        <a:xfrm>
          <a:off x="4179641" y="2421006"/>
          <a:ext cx="569366" cy="569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39A67-16EE-4640-ABF1-66016EEC324E}">
      <dsp:nvSpPr>
        <dsp:cNvPr id="0" name=""/>
        <dsp:cNvSpPr/>
      </dsp:nvSpPr>
      <dsp:spPr>
        <a:xfrm>
          <a:off x="5165515" y="2214856"/>
          <a:ext cx="2313927" cy="981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Adds a trauma-informed value to RSA 135 - F</a:t>
          </a:r>
        </a:p>
      </dsp:txBody>
      <dsp:txXfrm>
        <a:off x="5165515" y="2214856"/>
        <a:ext cx="2313927" cy="981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4F64E-19B0-4BBA-BDB8-0F475CF01B94}">
      <dsp:nvSpPr>
        <dsp:cNvPr id="0" name=""/>
        <dsp:cNvSpPr/>
      </dsp:nvSpPr>
      <dsp:spPr>
        <a:xfrm>
          <a:off x="0" y="81756"/>
          <a:ext cx="5098256" cy="13197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Shift towards prevention and early intervention, including leveraging the use of Family Resource Centers</a:t>
          </a:r>
        </a:p>
      </dsp:txBody>
      <dsp:txXfrm>
        <a:off x="64425" y="146181"/>
        <a:ext cx="4969406" cy="1190909"/>
      </dsp:txXfrm>
    </dsp:sp>
    <dsp:sp modelId="{2544FE0E-E805-4AFF-9865-1C3F578A14C5}">
      <dsp:nvSpPr>
        <dsp:cNvPr id="0" name=""/>
        <dsp:cNvSpPr/>
      </dsp:nvSpPr>
      <dsp:spPr>
        <a:xfrm>
          <a:off x="0" y="1470636"/>
          <a:ext cx="5098256" cy="131975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Expansion of MTSS-B in NH schools </a:t>
          </a:r>
        </a:p>
      </dsp:txBody>
      <dsp:txXfrm>
        <a:off x="64425" y="1535061"/>
        <a:ext cx="4969406" cy="1190909"/>
      </dsp:txXfrm>
    </dsp:sp>
    <dsp:sp modelId="{0449FC86-C3B4-4E39-8F5A-439A02AE3598}">
      <dsp:nvSpPr>
        <dsp:cNvPr id="0" name=""/>
        <dsp:cNvSpPr/>
      </dsp:nvSpPr>
      <dsp:spPr>
        <a:xfrm>
          <a:off x="0" y="2859516"/>
          <a:ext cx="5098256" cy="131975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Broader use of Medicaid to Schools</a:t>
          </a:r>
        </a:p>
      </dsp:txBody>
      <dsp:txXfrm>
        <a:off x="64425" y="2923941"/>
        <a:ext cx="4969406" cy="1190909"/>
      </dsp:txXfrm>
    </dsp:sp>
    <dsp:sp modelId="{7089DBEA-96FF-4179-A618-0AE61E5D2EE7}">
      <dsp:nvSpPr>
        <dsp:cNvPr id="0" name=""/>
        <dsp:cNvSpPr/>
      </dsp:nvSpPr>
      <dsp:spPr>
        <a:xfrm>
          <a:off x="0" y="4248396"/>
          <a:ext cx="5098256" cy="13197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Rebalance spending from residential and institutional care to community-based interventions</a:t>
          </a:r>
        </a:p>
      </dsp:txBody>
      <dsp:txXfrm>
        <a:off x="64425" y="4312821"/>
        <a:ext cx="4969406" cy="11909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7A446-0091-4D4A-92FE-493951AA6EC4}">
      <dsp:nvSpPr>
        <dsp:cNvPr id="0" name=""/>
        <dsp:cNvSpPr/>
      </dsp:nvSpPr>
      <dsp:spPr>
        <a:xfrm>
          <a:off x="0" y="0"/>
          <a:ext cx="603504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Preparation for Family First Prevention Services Act</a:t>
          </a:r>
        </a:p>
      </dsp:txBody>
      <dsp:txXfrm>
        <a:off x="24396" y="24396"/>
        <a:ext cx="5065851" cy="784145"/>
      </dsp:txXfrm>
    </dsp:sp>
    <dsp:sp modelId="{4FF18505-C2A3-4444-8E7D-EE065A2A8BD2}">
      <dsp:nvSpPr>
        <dsp:cNvPr id="0" name=""/>
        <dsp:cNvSpPr/>
      </dsp:nvSpPr>
      <dsp:spPr>
        <a:xfrm>
          <a:off x="505434" y="984380"/>
          <a:ext cx="6035040" cy="83293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Medicaid rates to incentive the use of evidence-based practices and improve NH’s workforce challenges</a:t>
          </a:r>
        </a:p>
      </dsp:txBody>
      <dsp:txXfrm>
        <a:off x="529830" y="1008776"/>
        <a:ext cx="4939403" cy="784145"/>
      </dsp:txXfrm>
    </dsp:sp>
    <dsp:sp modelId="{E4DAAC4F-5E29-43DF-82AA-EF49494DF18D}">
      <dsp:nvSpPr>
        <dsp:cNvPr id="0" name=""/>
        <dsp:cNvSpPr/>
      </dsp:nvSpPr>
      <dsp:spPr>
        <a:xfrm>
          <a:off x="1003325" y="1968761"/>
          <a:ext cx="6035040" cy="8329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Trauma Informed Systems  to eventually become Trauma responsive systems</a:t>
          </a:r>
        </a:p>
      </dsp:txBody>
      <dsp:txXfrm>
        <a:off x="1027721" y="1993157"/>
        <a:ext cx="4946947" cy="784145"/>
      </dsp:txXfrm>
    </dsp:sp>
    <dsp:sp modelId="{C6FD7ACC-7F54-478E-868E-58C56EBCDDE9}">
      <dsp:nvSpPr>
        <dsp:cNvPr id="0" name=""/>
        <dsp:cNvSpPr/>
      </dsp:nvSpPr>
      <dsp:spPr>
        <a:xfrm>
          <a:off x="1508759" y="2953142"/>
          <a:ext cx="6035040" cy="83293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Improve System of Care outcome measurements</a:t>
          </a:r>
        </a:p>
      </dsp:txBody>
      <dsp:txXfrm>
        <a:off x="1533155" y="2977538"/>
        <a:ext cx="4939403" cy="784145"/>
      </dsp:txXfrm>
    </dsp:sp>
    <dsp:sp modelId="{74EEFFE0-1224-414D-9EAD-2380B5B787E5}">
      <dsp:nvSpPr>
        <dsp:cNvPr id="0" name=""/>
        <dsp:cNvSpPr/>
      </dsp:nvSpPr>
      <dsp:spPr>
        <a:xfrm>
          <a:off x="549363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615447" y="637954"/>
        <a:ext cx="297775" cy="407410"/>
      </dsp:txXfrm>
    </dsp:sp>
    <dsp:sp modelId="{01951EED-EFAD-4326-A71D-637987E7B1B9}">
      <dsp:nvSpPr>
        <dsp:cNvPr id="0" name=""/>
        <dsp:cNvSpPr/>
      </dsp:nvSpPr>
      <dsp:spPr>
        <a:xfrm>
          <a:off x="5999065" y="1622335"/>
          <a:ext cx="541409" cy="54140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120882" y="1622335"/>
        <a:ext cx="297775" cy="407410"/>
      </dsp:txXfrm>
    </dsp:sp>
    <dsp:sp modelId="{E73E5963-7A66-44FD-9358-760BFF0E5BFA}">
      <dsp:nvSpPr>
        <dsp:cNvPr id="0" name=""/>
        <dsp:cNvSpPr/>
      </dsp:nvSpPr>
      <dsp:spPr>
        <a:xfrm>
          <a:off x="6496955" y="2606716"/>
          <a:ext cx="541409" cy="54140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18772" y="2606716"/>
        <a:ext cx="297775" cy="4074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1AA06-0193-4BA1-A822-19719CAC0C2D}">
      <dsp:nvSpPr>
        <dsp:cNvPr id="0" name=""/>
        <dsp:cNvSpPr/>
      </dsp:nvSpPr>
      <dsp:spPr>
        <a:xfrm>
          <a:off x="65683" y="0"/>
          <a:ext cx="5051424" cy="5051424"/>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8A30A-27C9-40BD-8FCE-C18CB52C9D49}">
      <dsp:nvSpPr>
        <dsp:cNvPr id="0" name=""/>
        <dsp:cNvSpPr/>
      </dsp:nvSpPr>
      <dsp:spPr>
        <a:xfrm>
          <a:off x="545568" y="479885"/>
          <a:ext cx="1970055" cy="19700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Broad array of in-home &amp; community-based services</a:t>
          </a:r>
        </a:p>
      </dsp:txBody>
      <dsp:txXfrm>
        <a:off x="641738" y="576055"/>
        <a:ext cx="1777715" cy="1777715"/>
      </dsp:txXfrm>
    </dsp:sp>
    <dsp:sp modelId="{9E416861-531F-4A6F-B464-600D7C76AABF}">
      <dsp:nvSpPr>
        <dsp:cNvPr id="0" name=""/>
        <dsp:cNvSpPr/>
      </dsp:nvSpPr>
      <dsp:spPr>
        <a:xfrm>
          <a:off x="2667166" y="479885"/>
          <a:ext cx="1970055" cy="1970055"/>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Sub-acute treatment options </a:t>
          </a:r>
        </a:p>
      </dsp:txBody>
      <dsp:txXfrm>
        <a:off x="2763336" y="576055"/>
        <a:ext cx="1777715" cy="1777715"/>
      </dsp:txXfrm>
    </dsp:sp>
    <dsp:sp modelId="{22C75A95-9C8E-49EA-9A83-2CA4D982C44B}">
      <dsp:nvSpPr>
        <dsp:cNvPr id="0" name=""/>
        <dsp:cNvSpPr/>
      </dsp:nvSpPr>
      <dsp:spPr>
        <a:xfrm>
          <a:off x="545568" y="2601483"/>
          <a:ext cx="1970055" cy="1970055"/>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Early childhood interventions</a:t>
          </a:r>
        </a:p>
      </dsp:txBody>
      <dsp:txXfrm>
        <a:off x="641738" y="2697653"/>
        <a:ext cx="1777715" cy="1777715"/>
      </dsp:txXfrm>
    </dsp:sp>
    <dsp:sp modelId="{FACCDEEE-DA01-4E7E-BABB-1A94B31965D3}">
      <dsp:nvSpPr>
        <dsp:cNvPr id="0" name=""/>
        <dsp:cNvSpPr/>
      </dsp:nvSpPr>
      <dsp:spPr>
        <a:xfrm>
          <a:off x="2667166" y="2601483"/>
          <a:ext cx="1970055" cy="1970055"/>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Support for children transitioning into adulthood</a:t>
          </a:r>
        </a:p>
      </dsp:txBody>
      <dsp:txXfrm>
        <a:off x="2763336" y="2697653"/>
        <a:ext cx="1777715" cy="17777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B5BDC-DF33-4D00-9637-DB59C2D8738C}">
      <dsp:nvSpPr>
        <dsp:cNvPr id="0" name=""/>
        <dsp:cNvSpPr/>
      </dsp:nvSpPr>
      <dsp:spPr>
        <a:xfrm>
          <a:off x="438909" y="625220"/>
          <a:ext cx="461998" cy="461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531482-812B-4A13-8E4D-525FFC8B33DF}">
      <dsp:nvSpPr>
        <dsp:cNvPr id="0" name=""/>
        <dsp:cNvSpPr/>
      </dsp:nvSpPr>
      <dsp:spPr>
        <a:xfrm>
          <a:off x="9910" y="1196251"/>
          <a:ext cx="1319996" cy="99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Sign up for CBHC emails at </a:t>
          </a:r>
          <a:r>
            <a:rPr lang="en-US" sz="1400" kern="1200">
              <a:hlinkClick xmlns:r="http://schemas.openxmlformats.org/officeDocument/2006/relationships" r:id="rId3"/>
            </a:rPr>
            <a:t>http://nh4youth.org/email-sign-ups</a:t>
          </a:r>
          <a:r>
            <a:rPr lang="en-US" sz="1400" kern="1200"/>
            <a:t> </a:t>
          </a:r>
        </a:p>
      </dsp:txBody>
      <dsp:txXfrm>
        <a:off x="9910" y="1196251"/>
        <a:ext cx="1319996" cy="990964"/>
      </dsp:txXfrm>
    </dsp:sp>
    <dsp:sp modelId="{232B2C8C-57ED-4607-976F-6A93ED37657D}">
      <dsp:nvSpPr>
        <dsp:cNvPr id="0" name=""/>
        <dsp:cNvSpPr/>
      </dsp:nvSpPr>
      <dsp:spPr>
        <a:xfrm>
          <a:off x="9910" y="2237929"/>
          <a:ext cx="1319996" cy="922929"/>
        </a:xfrm>
        <a:prstGeom prst="rect">
          <a:avLst/>
        </a:prstGeom>
        <a:noFill/>
        <a:ln>
          <a:noFill/>
        </a:ln>
        <a:effectLst/>
      </dsp:spPr>
      <dsp:style>
        <a:lnRef idx="0">
          <a:scrgbClr r="0" g="0" b="0"/>
        </a:lnRef>
        <a:fillRef idx="0">
          <a:scrgbClr r="0" g="0" b="0"/>
        </a:fillRef>
        <a:effectRef idx="0">
          <a:scrgbClr r="0" g="0" b="0"/>
        </a:effectRef>
        <a:fontRef idx="minor"/>
      </dsp:style>
    </dsp:sp>
    <dsp:sp modelId="{495C5C1C-062A-4133-A32B-668FDF668890}">
      <dsp:nvSpPr>
        <dsp:cNvPr id="0" name=""/>
        <dsp:cNvSpPr/>
      </dsp:nvSpPr>
      <dsp:spPr>
        <a:xfrm>
          <a:off x="1989905" y="625220"/>
          <a:ext cx="461998" cy="46199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63E18F-6FA6-46E0-A925-E4C6DCAB3985}">
      <dsp:nvSpPr>
        <dsp:cNvPr id="0" name=""/>
        <dsp:cNvSpPr/>
      </dsp:nvSpPr>
      <dsp:spPr>
        <a:xfrm>
          <a:off x="1560906" y="1196251"/>
          <a:ext cx="1319996" cy="99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Amplify CBH messages on social media and in your communities</a:t>
          </a:r>
        </a:p>
      </dsp:txBody>
      <dsp:txXfrm>
        <a:off x="1560906" y="1196251"/>
        <a:ext cx="1319996" cy="990964"/>
      </dsp:txXfrm>
    </dsp:sp>
    <dsp:sp modelId="{7986EAB0-AC01-4CD0-A9F9-8E947A85C41E}">
      <dsp:nvSpPr>
        <dsp:cNvPr id="0" name=""/>
        <dsp:cNvSpPr/>
      </dsp:nvSpPr>
      <dsp:spPr>
        <a:xfrm>
          <a:off x="1560906" y="2237929"/>
          <a:ext cx="1319996" cy="922929"/>
        </a:xfrm>
        <a:prstGeom prst="rect">
          <a:avLst/>
        </a:prstGeom>
        <a:noFill/>
        <a:ln>
          <a:noFill/>
        </a:ln>
        <a:effectLst/>
      </dsp:spPr>
      <dsp:style>
        <a:lnRef idx="0">
          <a:scrgbClr r="0" g="0" b="0"/>
        </a:lnRef>
        <a:fillRef idx="0">
          <a:scrgbClr r="0" g="0" b="0"/>
        </a:fillRef>
        <a:effectRef idx="0">
          <a:scrgbClr r="0" g="0" b="0"/>
        </a:effectRef>
        <a:fontRef idx="minor"/>
      </dsp:style>
    </dsp:sp>
    <dsp:sp modelId="{19BCD847-BB56-49CA-A3BA-FE4E5CE63197}">
      <dsp:nvSpPr>
        <dsp:cNvPr id="0" name=""/>
        <dsp:cNvSpPr/>
      </dsp:nvSpPr>
      <dsp:spPr>
        <a:xfrm>
          <a:off x="3540900" y="625220"/>
          <a:ext cx="461998" cy="46199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73D0F0-B014-4425-AF93-58BE6491CA77}">
      <dsp:nvSpPr>
        <dsp:cNvPr id="0" name=""/>
        <dsp:cNvSpPr/>
      </dsp:nvSpPr>
      <dsp:spPr>
        <a:xfrm>
          <a:off x="3111901" y="1196251"/>
          <a:ext cx="1319996" cy="99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Attend our events </a:t>
          </a:r>
        </a:p>
      </dsp:txBody>
      <dsp:txXfrm>
        <a:off x="3111901" y="1196251"/>
        <a:ext cx="1319996" cy="990964"/>
      </dsp:txXfrm>
    </dsp:sp>
    <dsp:sp modelId="{ECB5C242-8786-4653-9CEF-98BECB50D451}">
      <dsp:nvSpPr>
        <dsp:cNvPr id="0" name=""/>
        <dsp:cNvSpPr/>
      </dsp:nvSpPr>
      <dsp:spPr>
        <a:xfrm>
          <a:off x="3111901" y="2237929"/>
          <a:ext cx="1319996" cy="922929"/>
        </a:xfrm>
        <a:prstGeom prst="rect">
          <a:avLst/>
        </a:prstGeom>
        <a:noFill/>
        <a:ln>
          <a:noFill/>
        </a:ln>
        <a:effectLst/>
      </dsp:spPr>
      <dsp:style>
        <a:lnRef idx="0">
          <a:scrgbClr r="0" g="0" b="0"/>
        </a:lnRef>
        <a:fillRef idx="0">
          <a:scrgbClr r="0" g="0" b="0"/>
        </a:fillRef>
        <a:effectRef idx="0">
          <a:scrgbClr r="0" g="0" b="0"/>
        </a:effectRef>
        <a:fontRef idx="minor"/>
      </dsp:style>
    </dsp:sp>
    <dsp:sp modelId="{7287DC50-877F-4177-81B0-09EBA77C69D5}">
      <dsp:nvSpPr>
        <dsp:cNvPr id="0" name=""/>
        <dsp:cNvSpPr/>
      </dsp:nvSpPr>
      <dsp:spPr>
        <a:xfrm>
          <a:off x="5091896" y="625220"/>
          <a:ext cx="461998" cy="46199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4F4370-696B-49C4-BBE3-981CBEE4ED39}">
      <dsp:nvSpPr>
        <dsp:cNvPr id="0" name=""/>
        <dsp:cNvSpPr/>
      </dsp:nvSpPr>
      <dsp:spPr>
        <a:xfrm>
          <a:off x="4662897" y="1196251"/>
          <a:ext cx="1319996" cy="99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Participate in CBH policy &amp; advocacy work</a:t>
          </a:r>
        </a:p>
      </dsp:txBody>
      <dsp:txXfrm>
        <a:off x="4662897" y="1196251"/>
        <a:ext cx="1319996" cy="990964"/>
      </dsp:txXfrm>
    </dsp:sp>
    <dsp:sp modelId="{4AB63DDB-A50E-42D5-9564-76442899F24D}">
      <dsp:nvSpPr>
        <dsp:cNvPr id="0" name=""/>
        <dsp:cNvSpPr/>
      </dsp:nvSpPr>
      <dsp:spPr>
        <a:xfrm>
          <a:off x="4662897" y="2237929"/>
          <a:ext cx="1319996" cy="92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Testify at the Statehouse</a:t>
          </a:r>
        </a:p>
        <a:p>
          <a:pPr marL="0" lvl="0" indent="0" algn="ctr" defTabSz="488950">
            <a:lnSpc>
              <a:spcPct val="90000"/>
            </a:lnSpc>
            <a:spcBef>
              <a:spcPct val="0"/>
            </a:spcBef>
            <a:spcAft>
              <a:spcPct val="35000"/>
            </a:spcAft>
            <a:buNone/>
          </a:pPr>
          <a:r>
            <a:rPr lang="en-US" sz="1100" kern="1200"/>
            <a:t>Write an LTE or Op-Ed</a:t>
          </a:r>
        </a:p>
        <a:p>
          <a:pPr marL="0" lvl="0" indent="0" algn="ctr" defTabSz="488950">
            <a:lnSpc>
              <a:spcPct val="90000"/>
            </a:lnSpc>
            <a:spcBef>
              <a:spcPct val="0"/>
            </a:spcBef>
            <a:spcAft>
              <a:spcPct val="35000"/>
            </a:spcAft>
            <a:buNone/>
          </a:pPr>
          <a:r>
            <a:rPr lang="en-US" sz="1100" kern="1200"/>
            <a:t>Call or write Elected Officials </a:t>
          </a:r>
        </a:p>
      </dsp:txBody>
      <dsp:txXfrm>
        <a:off x="4662897" y="2237929"/>
        <a:ext cx="1319996" cy="922929"/>
      </dsp:txXfrm>
    </dsp:sp>
    <dsp:sp modelId="{EC54F80B-E489-48D0-9A2B-825CF2471074}">
      <dsp:nvSpPr>
        <dsp:cNvPr id="0" name=""/>
        <dsp:cNvSpPr/>
      </dsp:nvSpPr>
      <dsp:spPr>
        <a:xfrm>
          <a:off x="6642891" y="625220"/>
          <a:ext cx="461998" cy="461998"/>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6A0A21-C641-4650-852E-BBFE248D00DE}">
      <dsp:nvSpPr>
        <dsp:cNvPr id="0" name=""/>
        <dsp:cNvSpPr/>
      </dsp:nvSpPr>
      <dsp:spPr>
        <a:xfrm>
          <a:off x="6213893" y="1196251"/>
          <a:ext cx="1319996" cy="99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Become a CBH-trained advocate </a:t>
          </a:r>
        </a:p>
      </dsp:txBody>
      <dsp:txXfrm>
        <a:off x="6213893" y="1196251"/>
        <a:ext cx="1319996" cy="990964"/>
      </dsp:txXfrm>
    </dsp:sp>
    <dsp:sp modelId="{B37C6E23-AEA3-4B2F-B877-ED93A7E7DE28}">
      <dsp:nvSpPr>
        <dsp:cNvPr id="0" name=""/>
        <dsp:cNvSpPr/>
      </dsp:nvSpPr>
      <dsp:spPr>
        <a:xfrm>
          <a:off x="6213893" y="2237929"/>
          <a:ext cx="1319996" cy="9229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970342" y="1"/>
            <a:ext cx="3038475" cy="465138"/>
          </a:xfrm>
          <a:prstGeom prst="rect">
            <a:avLst/>
          </a:prstGeom>
        </p:spPr>
        <p:txBody>
          <a:bodyPr vert="horz" lIns="91413" tIns="45706" rIns="91413" bIns="45706" rtlCol="0"/>
          <a:lstStyle>
            <a:lvl1pPr algn="r">
              <a:defRPr sz="1200"/>
            </a:lvl1pPr>
          </a:lstStyle>
          <a:p>
            <a:endParaRPr lang="en-US" dirty="0"/>
          </a:p>
        </p:txBody>
      </p:sp>
      <p:sp>
        <p:nvSpPr>
          <p:cNvPr id="4" name="Footer Placeholder 3"/>
          <p:cNvSpPr>
            <a:spLocks noGrp="1"/>
          </p:cNvSpPr>
          <p:nvPr>
            <p:ph type="ftr" sz="quarter" idx="2"/>
          </p:nvPr>
        </p:nvSpPr>
        <p:spPr>
          <a:xfrm>
            <a:off x="3" y="8829677"/>
            <a:ext cx="3038475" cy="4651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677"/>
            <a:ext cx="3038475" cy="465138"/>
          </a:xfrm>
          <a:prstGeom prst="rect">
            <a:avLst/>
          </a:prstGeom>
        </p:spPr>
        <p:txBody>
          <a:bodyPr vert="horz" lIns="91413" tIns="45706" rIns="91413" bIns="45706" rtlCol="0" anchor="b"/>
          <a:lstStyle>
            <a:lvl1pPr algn="r">
              <a:defRPr sz="1200"/>
            </a:lvl1pPr>
          </a:lstStyle>
          <a:p>
            <a:fld id="{E3BCA0E1-DE98-42A9-AC26-9EB5D33CD64D}" type="slidenum">
              <a:rPr lang="en-US" smtClean="0"/>
              <a:t>‹#›</a:t>
            </a:fld>
            <a:endParaRPr lang="en-US" dirty="0"/>
          </a:p>
        </p:txBody>
      </p:sp>
    </p:spTree>
    <p:extLst>
      <p:ext uri="{BB962C8B-B14F-4D97-AF65-F5344CB8AC3E}">
        <p14:creationId xmlns:p14="http://schemas.microsoft.com/office/powerpoint/2010/main" val="32136730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idx="1"/>
          </p:nvPr>
        </p:nvSpPr>
        <p:spPr>
          <a:xfrm>
            <a:off x="3970342" y="1"/>
            <a:ext cx="3038475" cy="465138"/>
          </a:xfrm>
          <a:prstGeom prst="rect">
            <a:avLst/>
          </a:prstGeom>
        </p:spPr>
        <p:txBody>
          <a:bodyPr vert="horz" lIns="91413" tIns="45706" rIns="91413" bIns="4570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3" tIns="45706" rIns="91413" bIns="45706" rtlCol="0" anchor="ctr"/>
          <a:lstStyle/>
          <a:p>
            <a:endParaRPr lang="en-US" dirty="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7"/>
            <a:ext cx="3038475" cy="465138"/>
          </a:xfrm>
          <a:prstGeom prst="rect">
            <a:avLst/>
          </a:prstGeom>
        </p:spPr>
        <p:txBody>
          <a:bodyPr vert="horz" lIns="91413" tIns="45706" rIns="91413"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2" y="8829677"/>
            <a:ext cx="3038475" cy="465138"/>
          </a:xfrm>
          <a:prstGeom prst="rect">
            <a:avLst/>
          </a:prstGeom>
        </p:spPr>
        <p:txBody>
          <a:bodyPr vert="horz" lIns="91413" tIns="45706" rIns="91413" bIns="45706" rtlCol="0" anchor="b"/>
          <a:lstStyle>
            <a:lvl1pPr algn="r">
              <a:defRPr sz="1200"/>
            </a:lvl1pPr>
          </a:lstStyle>
          <a:p>
            <a:fld id="{09996E65-F426-4457-A881-D4E8E07FBB98}" type="slidenum">
              <a:rPr lang="en-US" smtClean="0"/>
              <a:t>‹#›</a:t>
            </a:fld>
            <a:endParaRPr lang="en-US" dirty="0"/>
          </a:p>
        </p:txBody>
      </p:sp>
    </p:spTree>
    <p:extLst>
      <p:ext uri="{BB962C8B-B14F-4D97-AF65-F5344CB8AC3E}">
        <p14:creationId xmlns:p14="http://schemas.microsoft.com/office/powerpoint/2010/main" val="28277608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encourt.state.nh.us/bill_status/billText.aspx?sy=2016&amp;id=1101&amp;txtFormat=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gencourt.state.nh.us/rsa/html/X/135-F/135-F-mrg.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encourt.state.nh.us/bill_status/billText.aspx?sy=2016&amp;id=1101&amp;txtFormat=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gencourt.state.nh.us/rsa/html/X/135-F/135-F-mrg.ht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youtu.be/2sidE6P8m70"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youtu.be/Bn61e3d754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Hampshire Children’s Behavioral Health Collaborative (CBHC) is a diverse network of individuals and organizations who work in partnership to transform the way we support children with behavioral health needs. The Collaborative supports state-level policy changes to transform New Hampshire’s children's mental health and substance use disorder system into an integrated, comprehensive System of Care that is youth and family driven, community-based, and culturally and linguistically competent</a:t>
            </a:r>
          </a:p>
          <a:p>
            <a:pPr marL="171434" indent="-171434" defTabSz="913219">
              <a:buFontTx/>
              <a:buChar char="-"/>
              <a:defRPr/>
            </a:pPr>
            <a:endParaRPr lang="en-US" dirty="0"/>
          </a:p>
          <a:p>
            <a:pPr marL="171434" indent="-171434" defTabSz="913219">
              <a:buFontTx/>
              <a:buChar char="-"/>
              <a:defRPr/>
            </a:pP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09996E65-F426-4457-A881-D4E8E07FBB98}" type="slidenum">
              <a:rPr lang="en-US" smtClean="0"/>
              <a:t>1</a:t>
            </a:fld>
            <a:endParaRPr lang="en-US" dirty="0"/>
          </a:p>
        </p:txBody>
      </p:sp>
    </p:spTree>
    <p:extLst>
      <p:ext uri="{BB962C8B-B14F-4D97-AF65-F5344CB8AC3E}">
        <p14:creationId xmlns:p14="http://schemas.microsoft.com/office/powerpoint/2010/main" val="342546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19</a:t>
            </a:fld>
            <a:endParaRPr lang="en-US" dirty="0"/>
          </a:p>
        </p:txBody>
      </p:sp>
    </p:spTree>
    <p:extLst>
      <p:ext uri="{BB962C8B-B14F-4D97-AF65-F5344CB8AC3E}">
        <p14:creationId xmlns:p14="http://schemas.microsoft.com/office/powerpoint/2010/main" val="77961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14316">
              <a:spcBef>
                <a:spcPts val="1199"/>
              </a:spcBef>
              <a:spcAft>
                <a:spcPts val="300"/>
              </a:spcAft>
              <a:buFontTx/>
              <a:buChar char="-"/>
              <a:defRPr/>
            </a:pPr>
            <a:r>
              <a:rPr lang="en-US" dirty="0"/>
              <a:t>The Collaborative embraced the </a:t>
            </a:r>
            <a:r>
              <a:rPr lang="en-US" b="1" dirty="0"/>
              <a:t>System of Care </a:t>
            </a:r>
            <a:r>
              <a:rPr lang="en-US" dirty="0"/>
              <a:t>framework when issuing the Strategic Statewide Plan in 2013</a:t>
            </a:r>
          </a:p>
          <a:p>
            <a:pPr marL="171434" indent="-171434" defTabSz="914316">
              <a:spcBef>
                <a:spcPts val="1199"/>
              </a:spcBef>
              <a:spcAft>
                <a:spcPts val="300"/>
              </a:spcAft>
              <a:buFontTx/>
              <a:buChar char="-"/>
              <a:defRPr/>
            </a:pPr>
            <a:r>
              <a:rPr lang="en-US" b="0" i="0" dirty="0">
                <a:latin typeface="+mj-lt"/>
                <a:cs typeface="Arial" pitchFamily="34" charset="0"/>
              </a:rPr>
              <a:t>A System of Care is an organizational framework </a:t>
            </a:r>
            <a:r>
              <a:rPr lang="en-US" dirty="0">
                <a:latin typeface="+mj-lt"/>
                <a:cs typeface="Arial" pitchFamily="34" charset="0"/>
              </a:rPr>
              <a:t>for system reform </a:t>
            </a:r>
            <a:r>
              <a:rPr lang="en-US" dirty="0">
                <a:latin typeface="+mj-lt"/>
              </a:rPr>
              <a:t>based on what families want and need. </a:t>
            </a:r>
          </a:p>
          <a:p>
            <a:pPr marL="171434" indent="-171434" defTabSz="914316">
              <a:spcBef>
                <a:spcPts val="1199"/>
              </a:spcBef>
              <a:spcAft>
                <a:spcPts val="300"/>
              </a:spcAft>
              <a:buFontTx/>
              <a:buChar char="-"/>
              <a:defRPr/>
            </a:pPr>
            <a:r>
              <a:rPr lang="en-US" dirty="0">
                <a:latin typeface="+mj-lt"/>
              </a:rPr>
              <a:t>It’s a value-based and evidence-based </a:t>
            </a:r>
            <a:r>
              <a:rPr lang="en-US" dirty="0">
                <a:solidFill>
                  <a:schemeClr val="tx1"/>
                </a:solidFill>
                <a:latin typeface="+mj-lt"/>
              </a:rPr>
              <a:t>behavioral health approach which </a:t>
            </a:r>
            <a:r>
              <a:rPr lang="en-US" dirty="0">
                <a:latin typeface="+mj-lt"/>
              </a:rPr>
              <a:t>is designed to pull together the disparate service entities into one organized, coherent response. </a:t>
            </a:r>
          </a:p>
          <a:p>
            <a:pPr marL="171434" indent="-171434" defTabSz="914316">
              <a:spcBef>
                <a:spcPts val="1199"/>
              </a:spcBef>
              <a:spcAft>
                <a:spcPts val="300"/>
              </a:spcAft>
              <a:buFontTx/>
              <a:buChar char="-"/>
              <a:defRPr/>
            </a:pPr>
            <a:r>
              <a:rPr lang="en-US" dirty="0">
                <a:latin typeface="+mj-lt"/>
              </a:rPr>
              <a:t>Research shows that the system of care approach is a smarter investment that brings better outcomes for youth, as well as their families and communities.</a:t>
            </a:r>
          </a:p>
          <a:p>
            <a:pPr marL="171434" indent="-171434" defTabSz="914316">
              <a:spcBef>
                <a:spcPts val="1199"/>
              </a:spcBef>
              <a:spcAft>
                <a:spcPts val="300"/>
              </a:spcAft>
              <a:buFontTx/>
              <a:buChar char="-"/>
              <a:defRPr/>
            </a:pPr>
            <a:endParaRPr lang="en-US" dirty="0">
              <a:latin typeface="+mj-lt"/>
            </a:endParaRPr>
          </a:p>
          <a:p>
            <a:endParaRPr lang="en-US" dirty="0"/>
          </a:p>
          <a:p>
            <a:pPr lvl="1">
              <a:buFont typeface="Wingdings" panose="05000000000000000000" pitchFamily="2" charset="2"/>
              <a:buNone/>
            </a:pPr>
            <a:endParaRPr lang="en-US" sz="1800" b="1" dirty="0">
              <a:solidFill>
                <a:schemeClr val="accent3">
                  <a:lumMod val="75000"/>
                </a:schemeClr>
              </a:solidFill>
            </a:endParaRPr>
          </a:p>
        </p:txBody>
      </p:sp>
      <p:sp>
        <p:nvSpPr>
          <p:cNvPr id="4" name="Slide Number Placeholder 3"/>
          <p:cNvSpPr>
            <a:spLocks noGrp="1"/>
          </p:cNvSpPr>
          <p:nvPr>
            <p:ph type="sldNum" sz="quarter" idx="10"/>
          </p:nvPr>
        </p:nvSpPr>
        <p:spPr/>
        <p:txBody>
          <a:bodyPr/>
          <a:lstStyle/>
          <a:p>
            <a:fld id="{09996E65-F426-4457-A881-D4E8E07FBB98}" type="slidenum">
              <a:rPr lang="en-US" smtClean="0"/>
              <a:t>20</a:t>
            </a:fld>
            <a:endParaRPr lang="en-US" dirty="0"/>
          </a:p>
        </p:txBody>
      </p:sp>
    </p:spTree>
    <p:extLst>
      <p:ext uri="{BB962C8B-B14F-4D97-AF65-F5344CB8AC3E}">
        <p14:creationId xmlns:p14="http://schemas.microsoft.com/office/powerpoint/2010/main" val="191154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8" indent="-228578">
              <a:buAutoNum type="arabicPeriod"/>
            </a:pPr>
            <a:r>
              <a:rPr lang="en-US" dirty="0">
                <a:solidFill>
                  <a:schemeClr val="tx1"/>
                </a:solidFill>
              </a:rPr>
              <a:t>Family driven and youth guided, with the strengths and needs of the child and family determining the types and mix of services and supports provided. </a:t>
            </a:r>
          </a:p>
          <a:p>
            <a:pPr marL="228578" indent="-228578">
              <a:buAutoNum type="arabicPeriod"/>
            </a:pPr>
            <a:r>
              <a:rPr lang="en-US" dirty="0">
                <a:solidFill>
                  <a:schemeClr val="tx1"/>
                </a:solidFill>
              </a:rPr>
              <a:t>Community based, with the locus of services as well as system management resting within a supportive, adaptive infrastructure of structures, processes, and relationships at the community level. </a:t>
            </a:r>
          </a:p>
          <a:p>
            <a:pPr marL="228578" indent="-228578">
              <a:buAutoNum type="arabicPeriod"/>
            </a:pPr>
            <a:r>
              <a:rPr lang="en-US" dirty="0">
                <a:solidFill>
                  <a:schemeClr val="tx1"/>
                </a:solidFill>
              </a:rPr>
              <a:t>Culturally and linguistically competent, with agencies, programs, and services that reflect the cultural, racial, ethnic, and linguistic differences of the populations they serve to facilitate access to and utilization of appropriate services and supports and to eliminate disparities in care.</a:t>
            </a:r>
          </a:p>
          <a:p>
            <a:endParaRPr lang="en-US" dirty="0">
              <a:solidFill>
                <a:schemeClr val="tx1"/>
              </a:solidFill>
            </a:endParaRPr>
          </a:p>
          <a:p>
            <a:pPr defTabSz="914316">
              <a:defRPr/>
            </a:pPr>
            <a:r>
              <a:rPr lang="en-US" b="1" dirty="0"/>
              <a:t>The System of Care Philosophy and Approach g</a:t>
            </a:r>
            <a:r>
              <a:rPr lang="en-US" b="1" dirty="0">
                <a:solidFill>
                  <a:schemeClr val="tx1"/>
                </a:solidFill>
              </a:rPr>
              <a:t>rounds everything we do and all the decisions we make! It helps us get everyone rowing in the same direction and singing from the same sheet of music.  Whatever metaphor speaks to you!</a:t>
            </a:r>
          </a:p>
          <a:p>
            <a:endParaRPr lang="en-US" dirty="0">
              <a:solidFill>
                <a:schemeClr val="tx1"/>
              </a:solidFill>
            </a:endParaRP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21</a:t>
            </a:fld>
            <a:endParaRPr lang="en-US" dirty="0"/>
          </a:p>
        </p:txBody>
      </p:sp>
    </p:spTree>
    <p:extLst>
      <p:ext uri="{BB962C8B-B14F-4D97-AF65-F5344CB8AC3E}">
        <p14:creationId xmlns:p14="http://schemas.microsoft.com/office/powerpoint/2010/main" val="332111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14316">
              <a:buFontTx/>
              <a:buChar char="-"/>
              <a:defRPr/>
            </a:pPr>
            <a:r>
              <a:rPr lang="en-US" dirty="0"/>
              <a:t>In 2016, NH passed </a:t>
            </a:r>
            <a:r>
              <a:rPr lang="en-US" dirty="0">
                <a:hlinkClick r:id="rId3"/>
              </a:rPr>
              <a:t>Senate Bill 534</a:t>
            </a:r>
            <a:r>
              <a:rPr lang="en-US" dirty="0"/>
              <a:t>, a major policy initiative of the Collaborative, which imbedded the system of care approach and accompanying values in </a:t>
            </a:r>
            <a:r>
              <a:rPr lang="en-US" dirty="0">
                <a:hlinkClick r:id="rId4"/>
              </a:rPr>
              <a:t>RSA 135-F</a:t>
            </a:r>
            <a:r>
              <a:rPr lang="en-US" dirty="0"/>
              <a:t>. The law requires the State to develop and maintain an integrated and comprehensive service delivery system for children with behavioral health needs. </a:t>
            </a:r>
          </a:p>
          <a:p>
            <a:pPr marL="171434" indent="-171434" defTabSz="914316">
              <a:buFontTx/>
              <a:buChar char="-"/>
              <a:defRPr/>
            </a:pPr>
            <a:r>
              <a:rPr lang="en-US" dirty="0"/>
              <a:t>Written by the CBHC policy committee. </a:t>
            </a:r>
          </a:p>
          <a:p>
            <a:pPr marL="171434" indent="-171434" defTabSz="914316">
              <a:buFontTx/>
              <a:buChar char="-"/>
              <a:defRPr/>
            </a:pPr>
            <a:r>
              <a:rPr lang="en-US" dirty="0"/>
              <a:t>Implementation remains a major policy priority of the CBHC</a:t>
            </a:r>
          </a:p>
          <a:p>
            <a:pPr marL="171434" indent="-171434" defTabSz="914316">
              <a:buFontTx/>
              <a:buChar char="-"/>
              <a:defRPr/>
            </a:pPr>
            <a:r>
              <a:rPr lang="en-US" dirty="0"/>
              <a:t>An advisory committee has been established to provide input into the creation of a system of care for children’s mental health of which CBHC is a part of</a:t>
            </a:r>
          </a:p>
          <a:p>
            <a:pPr marL="171434" indent="-171434" defTabSz="914316">
              <a:buFontTx/>
              <a:buChar char="-"/>
              <a:defRPr/>
            </a:pPr>
            <a:r>
              <a:rPr lang="en-US" dirty="0"/>
              <a:t>Commits state to system of care for children’s behavioral health</a:t>
            </a:r>
          </a:p>
          <a:p>
            <a:pPr marL="171434" indent="-171434" defTabSz="914316">
              <a:buFontTx/>
              <a:buChar char="-"/>
              <a:defRPr/>
            </a:pPr>
            <a:r>
              <a:rPr lang="en-US" dirty="0"/>
              <a:t>Requires an interagency agreement between DOE and DHHS</a:t>
            </a:r>
          </a:p>
          <a:p>
            <a:pPr marL="171434" indent="-171434">
              <a:buFontTx/>
              <a:buChar char="-"/>
            </a:pPr>
            <a:r>
              <a:rPr lang="en-US" dirty="0"/>
              <a:t>We are currently in Year 3 of implementation of the law</a:t>
            </a:r>
          </a:p>
          <a:p>
            <a:pPr marL="171434" indent="-171434">
              <a:buFontTx/>
              <a:buChar char="-"/>
            </a:pPr>
            <a:r>
              <a:rPr lang="en-US" dirty="0"/>
              <a:t>You can find the reports and other updates about the law on our website </a:t>
            </a:r>
          </a:p>
        </p:txBody>
      </p:sp>
      <p:sp>
        <p:nvSpPr>
          <p:cNvPr id="4" name="Slide Number Placeholder 3"/>
          <p:cNvSpPr>
            <a:spLocks noGrp="1"/>
          </p:cNvSpPr>
          <p:nvPr>
            <p:ph type="sldNum" sz="quarter" idx="10"/>
          </p:nvPr>
        </p:nvSpPr>
        <p:spPr/>
        <p:txBody>
          <a:bodyPr/>
          <a:lstStyle/>
          <a:p>
            <a:fld id="{09996E65-F426-4457-A881-D4E8E07FBB9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2570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The statute provides that the System of Care should provide services to ALL children receiving publicly funded behavioral health services and identifies SPECIFIC groups of children and youth that the System of Care work should impact.</a:t>
            </a:r>
          </a:p>
          <a:p>
            <a:pPr marL="342868" indent="-342868">
              <a:buFont typeface="+mj-lt"/>
              <a:buAutoNum type="arabicPeriod"/>
            </a:pPr>
            <a:r>
              <a:rPr lang="en-US" dirty="0"/>
              <a:t>Children in need of Services – RSA 169-D (DCYF/CHINS) </a:t>
            </a:r>
          </a:p>
          <a:p>
            <a:pPr marL="342868" indent="-342868">
              <a:buFont typeface="+mj-lt"/>
              <a:buAutoNum type="arabicPeriod"/>
            </a:pPr>
            <a:r>
              <a:rPr lang="en-US" dirty="0"/>
              <a:t>Juvenile Delinquency- RSA 169-B (DCYF/Delinquent) </a:t>
            </a:r>
          </a:p>
          <a:p>
            <a:pPr marL="342868" indent="-342868">
              <a:buFont typeface="+mj-lt"/>
              <a:buAutoNum type="arabicPeriod"/>
            </a:pPr>
            <a:r>
              <a:rPr lang="en-US" dirty="0"/>
              <a:t>Child Protection- RSA 169-C (DCYF/CPS) </a:t>
            </a:r>
          </a:p>
          <a:p>
            <a:pPr marL="342868" indent="-342868">
              <a:buFont typeface="+mj-lt"/>
              <a:buAutoNum type="arabicPeriod"/>
            </a:pPr>
            <a:r>
              <a:rPr lang="en-US" dirty="0"/>
              <a:t>Children with Disabilities- RSA-186-C (DOE/ Special Education) </a:t>
            </a:r>
          </a:p>
          <a:p>
            <a:pPr marL="342868" indent="-342868">
              <a:buFont typeface="+mj-lt"/>
              <a:buAutoNum type="arabicPeriod"/>
            </a:pPr>
            <a:r>
              <a:rPr lang="en-US" dirty="0"/>
              <a:t>Children and youth eligible for services under RSA 135-C (NH Hospital &amp; CMHCs) </a:t>
            </a:r>
          </a:p>
          <a:p>
            <a:pPr marL="342868" indent="-342868">
              <a:buFont typeface="+mj-lt"/>
              <a:buAutoNum type="arabicPeriod"/>
            </a:pPr>
            <a:r>
              <a:rPr lang="en-US" dirty="0"/>
              <a:t>Children eligible for early intervention pursuant to Part C of the IDEA (BDS) </a:t>
            </a:r>
          </a:p>
          <a:p>
            <a:pPr marL="342868" indent="-342868">
              <a:buFont typeface="+mj-lt"/>
              <a:buAutoNum type="arabicPeriod"/>
            </a:pPr>
            <a:r>
              <a:rPr lang="en-US" dirty="0"/>
              <a:t>Children eligible for the child care scholarship program under He-C 6910 due to disability (DCYF /CDB) </a:t>
            </a:r>
          </a:p>
          <a:p>
            <a:endParaRPr lang="en-US" dirty="0"/>
          </a:p>
          <a:p>
            <a:pPr defTabSz="914316">
              <a:defRPr/>
            </a:pPr>
            <a:r>
              <a:rPr lang="en-US" dirty="0"/>
              <a:t>Plan components and key deliverables </a:t>
            </a:r>
          </a:p>
          <a:p>
            <a:pPr marL="171434" indent="-171434">
              <a:buFontTx/>
              <a:buChar char="-"/>
            </a:pPr>
            <a:r>
              <a:rPr lang="en-US" b="1" dirty="0"/>
              <a:t>Identify and assess </a:t>
            </a:r>
            <a:r>
              <a:rPr lang="en-US" dirty="0"/>
              <a:t> Population  Current expenditures for Children’s BH for the DHHS (finance mapping)  Current services provided across the department  Current gaps  Policies and rules across the DHHS that are connected. </a:t>
            </a:r>
          </a:p>
          <a:p>
            <a:pPr marL="171434" indent="-171434">
              <a:buFontTx/>
              <a:buChar char="-"/>
            </a:pPr>
            <a:r>
              <a:rPr lang="en-US" b="1" dirty="0"/>
              <a:t>Policy and Practice </a:t>
            </a:r>
            <a:r>
              <a:rPr lang="en-US" dirty="0"/>
              <a:t> Incorporate the SOC Practice Model into Policy and practice where needed.  Adjust practice where needed to align with the practice model. </a:t>
            </a:r>
            <a:endParaRPr lang="en-US" b="1" dirty="0"/>
          </a:p>
          <a:p>
            <a:pPr marL="171434" indent="-171434">
              <a:buFontTx/>
              <a:buChar char="-"/>
            </a:pPr>
            <a:r>
              <a:rPr lang="en-US" b="1" dirty="0"/>
              <a:t>Programming and Services </a:t>
            </a:r>
            <a:r>
              <a:rPr lang="en-US" dirty="0"/>
              <a:t> Assess current services and supports across the department and develop broader access to those services  New Programming and services to meet the needs of specified population such as SED or other narrower subsets.  Ensuring that programming and services are aligned with SOC </a:t>
            </a:r>
          </a:p>
          <a:p>
            <a:pPr marL="171434" indent="-171434">
              <a:buFontTx/>
              <a:buChar char="-"/>
            </a:pPr>
            <a:r>
              <a:rPr lang="en-US" b="1" dirty="0"/>
              <a:t>Finance and Workforce </a:t>
            </a:r>
            <a:r>
              <a:rPr lang="en-US" dirty="0"/>
              <a:t> Develop finance strategies to support policy and programming changes.  Develop workforce strategies to support a competent workforce that aligns with the SOC Practice Model </a:t>
            </a:r>
          </a:p>
        </p:txBody>
      </p:sp>
      <p:sp>
        <p:nvSpPr>
          <p:cNvPr id="4" name="Slide Number Placeholder 3"/>
          <p:cNvSpPr>
            <a:spLocks noGrp="1"/>
          </p:cNvSpPr>
          <p:nvPr>
            <p:ph type="sldNum" sz="quarter" idx="10"/>
          </p:nvPr>
        </p:nvSpPr>
        <p:spPr/>
        <p:txBody>
          <a:bodyPr/>
          <a:lstStyle/>
          <a:p>
            <a:fld id="{09996E65-F426-4457-A881-D4E8E07FBB98}" type="slidenum">
              <a:rPr lang="en-US" smtClean="0"/>
              <a:t>23</a:t>
            </a:fld>
            <a:endParaRPr lang="en-US" dirty="0"/>
          </a:p>
        </p:txBody>
      </p:sp>
    </p:spTree>
    <p:extLst>
      <p:ext uri="{BB962C8B-B14F-4D97-AF65-F5344CB8AC3E}">
        <p14:creationId xmlns:p14="http://schemas.microsoft.com/office/powerpoint/2010/main" val="282757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14316">
              <a:buFontTx/>
              <a:buChar char="-"/>
              <a:defRPr/>
            </a:pPr>
            <a:r>
              <a:rPr lang="en-US" dirty="0"/>
              <a:t>ARE WE THERE YET? Getting there! A lot of progress has been made. </a:t>
            </a:r>
          </a:p>
          <a:p>
            <a:pPr marL="171434" indent="-171434" defTabSz="914316">
              <a:buFontTx/>
              <a:buChar char="-"/>
              <a:defRPr/>
            </a:pPr>
            <a:r>
              <a:rPr lang="en-US" dirty="0"/>
              <a:t>With dedicated staff and cross-departmental relationships, NH has leadership for plan implementation </a:t>
            </a:r>
            <a:r>
              <a:rPr lang="en-US" i="1" dirty="0"/>
              <a:t>inside government</a:t>
            </a:r>
            <a:r>
              <a:rPr lang="en-US" dirty="0"/>
              <a:t> within the </a:t>
            </a:r>
            <a:r>
              <a:rPr lang="en-US" b="1" dirty="0"/>
              <a:t>Bureau of Student Wellness</a:t>
            </a:r>
            <a:r>
              <a:rPr lang="en-US" dirty="0"/>
              <a:t> at the NH DOE and a </a:t>
            </a:r>
            <a:r>
              <a:rPr lang="en-US" b="1" dirty="0"/>
              <a:t>Bureau of Children’s Behavioral Health</a:t>
            </a:r>
            <a:r>
              <a:rPr lang="en-US" dirty="0"/>
              <a:t> within DHHS </a:t>
            </a:r>
          </a:p>
          <a:p>
            <a:pPr marL="171434" indent="-171434" defTabSz="914316">
              <a:buFontTx/>
              <a:buChar char="-"/>
              <a:defRPr/>
            </a:pPr>
            <a:r>
              <a:rPr lang="en-US" dirty="0"/>
              <a:t>There is also staff imbedded in both Departments working to ensure that the service delivery system is equitable for everyone.</a:t>
            </a:r>
          </a:p>
          <a:p>
            <a:pPr marL="171434" indent="-171434" defTabSz="914316">
              <a:buFontTx/>
              <a:buChar char="-"/>
              <a:defRPr/>
            </a:pPr>
            <a:r>
              <a:rPr lang="en-US" dirty="0"/>
              <a:t>In 2016, NH passed </a:t>
            </a:r>
            <a:r>
              <a:rPr lang="en-US" dirty="0">
                <a:hlinkClick r:id="rId3"/>
              </a:rPr>
              <a:t>Senate Bill 534</a:t>
            </a:r>
            <a:r>
              <a:rPr lang="en-US" dirty="0"/>
              <a:t>, a major policy initiative of the Collaborative, which imbedded the system of care approach and accompanying values in </a:t>
            </a:r>
            <a:r>
              <a:rPr lang="en-US" dirty="0">
                <a:hlinkClick r:id="rId4"/>
              </a:rPr>
              <a:t>RSA 135-F</a:t>
            </a:r>
            <a:r>
              <a:rPr lang="en-US" dirty="0"/>
              <a:t>. The law requires the State to develop and maintain an integrated and comprehensive service delivery system for children with behavioral health needs. </a:t>
            </a:r>
          </a:p>
          <a:p>
            <a:pPr marL="171434" indent="-171434" defTabSz="914316">
              <a:buFontTx/>
              <a:buChar char="-"/>
              <a:defRPr/>
            </a:pPr>
            <a:r>
              <a:rPr lang="en-US" dirty="0"/>
              <a:t>The 2017-2018 state budget included funding for a new Medicaid benefit that will allow the state to expand the provision of high fidelity wrap services to children with complex behavioral health needs</a:t>
            </a:r>
          </a:p>
          <a:p>
            <a:pPr marL="171434" indent="-171434" defTabSz="914316">
              <a:buFontTx/>
              <a:buChar char="-"/>
              <a:defRPr/>
            </a:pPr>
            <a:r>
              <a:rPr lang="en-US" dirty="0"/>
              <a:t>The FAST Forward program has also recently expanded to include eligible children and youth from the Division of Children, Youth and Families systems,</a:t>
            </a:r>
          </a:p>
          <a:p>
            <a:pPr marL="171434" indent="-171434" defTabSz="914316">
              <a:buFontTx/>
              <a:buChar char="-"/>
              <a:defRPr/>
            </a:pPr>
            <a:r>
              <a:rPr lang="en-US" dirty="0"/>
              <a:t>The continued expansion of school-based behavioral health services through the Office of Substance Abuse and Mental Health Service Administration (SAMHSA) grants, and the MTSS-B framework. </a:t>
            </a:r>
          </a:p>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24</a:t>
            </a:fld>
            <a:endParaRPr lang="en-US" dirty="0"/>
          </a:p>
        </p:txBody>
      </p:sp>
    </p:spTree>
    <p:extLst>
      <p:ext uri="{BB962C8B-B14F-4D97-AF65-F5344CB8AC3E}">
        <p14:creationId xmlns:p14="http://schemas.microsoft.com/office/powerpoint/2010/main" val="32426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09996E65-F426-4457-A881-D4E8E07FBB98}" type="slidenum">
              <a:rPr lang="en-US" smtClean="0"/>
              <a:t>25</a:t>
            </a:fld>
            <a:endParaRPr lang="en-US" dirty="0"/>
          </a:p>
        </p:txBody>
      </p:sp>
    </p:spTree>
    <p:extLst>
      <p:ext uri="{BB962C8B-B14F-4D97-AF65-F5344CB8AC3E}">
        <p14:creationId xmlns:p14="http://schemas.microsoft.com/office/powerpoint/2010/main" val="534661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26</a:t>
            </a:fld>
            <a:endParaRPr lang="en-US" dirty="0"/>
          </a:p>
        </p:txBody>
      </p:sp>
    </p:spTree>
    <p:extLst>
      <p:ext uri="{BB962C8B-B14F-4D97-AF65-F5344CB8AC3E}">
        <p14:creationId xmlns:p14="http://schemas.microsoft.com/office/powerpoint/2010/main" val="190938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27</a:t>
            </a:fld>
            <a:endParaRPr lang="en-US" dirty="0"/>
          </a:p>
        </p:txBody>
      </p:sp>
    </p:spTree>
    <p:extLst>
      <p:ext uri="{BB962C8B-B14F-4D97-AF65-F5344CB8AC3E}">
        <p14:creationId xmlns:p14="http://schemas.microsoft.com/office/powerpoint/2010/main" val="941134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Tx/>
              <a:buChar char="-"/>
            </a:pPr>
            <a:r>
              <a:rPr lang="en-US" dirty="0"/>
              <a:t>New Medicaid benefit now available, allowing for more children to access high fidelity wrap and other services from the FAST forward program. </a:t>
            </a:r>
          </a:p>
          <a:p>
            <a:pPr marL="171434" indent="-171434">
              <a:buFontTx/>
              <a:buChar char="-"/>
            </a:pPr>
            <a:r>
              <a:rPr lang="en-US" dirty="0"/>
              <a:t>Education needed to spread the word</a:t>
            </a:r>
          </a:p>
          <a:p>
            <a:pPr marL="171434" indent="-171434">
              <a:buFontTx/>
              <a:buChar char="-"/>
            </a:pPr>
            <a:r>
              <a:rPr lang="en-US" dirty="0"/>
              <a:t>Beyond the FAST forward program expansion, both programmatic and working with DCYF populations, DHHS FAST forward program staff provides technical assistance and program support to several System of Care programs across the state. </a:t>
            </a:r>
          </a:p>
          <a:p>
            <a:pPr marL="628592" lvl="1" indent="-171434">
              <a:buFont typeface="Arial" panose="020B0604020202020204" pitchFamily="34" charset="0"/>
              <a:buChar char="•"/>
            </a:pPr>
            <a:r>
              <a:rPr lang="en-US" dirty="0"/>
              <a:t>Monadnock Region System of Care and the DOE’s System of Care programs have integrated the NH Wraparound Model into their System of Care practice and have worked closely with DHHS in aligning their current models with FAST Forward’s program and practice. </a:t>
            </a:r>
          </a:p>
          <a:p>
            <a:pPr marL="628592" lvl="1" indent="-171434">
              <a:buFont typeface="Arial" panose="020B0604020202020204" pitchFamily="34" charset="0"/>
              <a:buChar char="•"/>
            </a:pPr>
            <a:r>
              <a:rPr lang="en-US" dirty="0"/>
              <a:t>Additionally, two other organizations have utilized NH Wraparound as a model for enhanced care coordination</a:t>
            </a:r>
          </a:p>
          <a:p>
            <a:pPr marL="1085750" lvl="2" indent="-171434">
              <a:buFontTx/>
              <a:buChar char="-"/>
            </a:pPr>
            <a:r>
              <a:rPr lang="en-US" dirty="0"/>
              <a:t>IDN Region 2’s Enhanced Care Coordination program housed out of Riverbend Community Mental Health Center is using NH Wraparound as their enhanced care coordination foundation, as well as family and youth peer support and flexible funding to enhance this project and how they work with children and families with intense needs. </a:t>
            </a:r>
          </a:p>
          <a:p>
            <a:pPr marL="1085750" lvl="2" indent="-171434">
              <a:buFontTx/>
              <a:buChar char="-"/>
            </a:pPr>
            <a:r>
              <a:rPr lang="en-US" dirty="0"/>
              <a:t>The Center for Life Management has utilized NH Wraparound as a care coordination model as part of their Children’s ACT Teams. Center for Life Management is seeing outcomes from their use of NH Wraparound that mirrors the outcomes seen by the FAST Forward program as described above including a reduction in the use of Emergency Services and psychiatric hospitalizations.</a:t>
            </a:r>
          </a:p>
          <a:p>
            <a:pPr defTabSz="914316">
              <a:defRPr/>
            </a:pPr>
            <a:endParaRPr lang="en-US" dirty="0"/>
          </a:p>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8490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13219">
              <a:buFontTx/>
              <a:buChar char="-"/>
              <a:defRPr/>
            </a:pPr>
            <a:r>
              <a:rPr lang="en-US" dirty="0">
                <a:solidFill>
                  <a:schemeClr val="tx1">
                    <a:lumMod val="65000"/>
                    <a:lumOff val="35000"/>
                  </a:schemeClr>
                </a:solidFill>
              </a:rPr>
              <a:t>The funders and founding members recognized that </a:t>
            </a:r>
          </a:p>
          <a:p>
            <a:pPr marL="628592" lvl="1" indent="-171434" defTabSz="913219">
              <a:buFontTx/>
              <a:buChar char="-"/>
              <a:defRPr/>
            </a:pPr>
            <a:r>
              <a:rPr lang="en-US" dirty="0"/>
              <a:t>Social-emotional well-being is fundamental to overall health and an important contributor to a child's success in school and in adulthood. </a:t>
            </a:r>
          </a:p>
          <a:p>
            <a:pPr marL="628592" lvl="1" indent="-171434" defTabSz="913219">
              <a:buFontTx/>
              <a:buChar char="-"/>
              <a:defRPr/>
            </a:pPr>
            <a:r>
              <a:rPr lang="en-US" dirty="0">
                <a:solidFill>
                  <a:schemeClr val="tx1">
                    <a:lumMod val="65000"/>
                    <a:lumOff val="35000"/>
                  </a:schemeClr>
                </a:solidFill>
              </a:rPr>
              <a:t>Many </a:t>
            </a:r>
            <a:r>
              <a:rPr lang="en-US" dirty="0"/>
              <a:t>children, youth, and their families did not receive the supports and services they needed, when and where they needed them. </a:t>
            </a:r>
          </a:p>
          <a:p>
            <a:pPr marL="628592" lvl="1" indent="-171434" defTabSz="913219">
              <a:buFontTx/>
              <a:buChar char="-"/>
              <a:defRPr/>
            </a:pPr>
            <a:r>
              <a:rPr lang="en-US" dirty="0"/>
              <a:t>That it was our obligation as a State to address this problem head on</a:t>
            </a:r>
          </a:p>
          <a:p>
            <a:pPr marL="628592" lvl="1" indent="-171434" defTabSz="913219">
              <a:buFontTx/>
              <a:buChar char="-"/>
              <a:defRPr/>
            </a:pPr>
            <a:r>
              <a:rPr lang="en-US" dirty="0"/>
              <a:t>That something needed to be done to ensure we were supporting the healthy social and emotional development of NH’s future citizens and leaders – as a fundamental investment not only in our children’s future, but in our state’s future.</a:t>
            </a:r>
          </a:p>
          <a:p>
            <a:pPr marL="171434" indent="-171434" defTabSz="913219">
              <a:buFontTx/>
              <a:buChar char="-"/>
              <a:defRPr/>
            </a:pPr>
            <a:r>
              <a:rPr lang="en-US" baseline="0" dirty="0"/>
              <a:t>In 2013, </a:t>
            </a:r>
            <a:r>
              <a:rPr lang="en-US" dirty="0"/>
              <a:t>the Collaborative produced the state’s first strategic plan to build an integrated and comprehensive service delivery structure.</a:t>
            </a:r>
          </a:p>
          <a:p>
            <a:pPr marL="171434" indent="-171434" defTabSz="913219">
              <a:buFontTx/>
              <a:buChar char="-"/>
              <a:defRPr/>
            </a:pPr>
            <a:r>
              <a:rPr lang="en-US" dirty="0"/>
              <a:t>The creation of the Collaborative’s State Plan in 2013, shared vision among governmental agencies, and grant writing resources helped to create an environment where NH could competitively apply for federal grants to advance the 2013 strategic plan and start building a System of Care for children with behavioral health needs  </a:t>
            </a:r>
          </a:p>
          <a:p>
            <a:pPr marL="171434" indent="-171434" defTabSz="913219">
              <a:buFontTx/>
              <a:buChar char="-"/>
              <a:defRPr/>
            </a:pPr>
            <a:r>
              <a:rPr lang="en-US" dirty="0"/>
              <a:t>Behavioral health issues include the prevention and treatment of mental and substance use disorders</a:t>
            </a:r>
          </a:p>
          <a:p>
            <a:pPr defTabSz="913219">
              <a:defRPr/>
            </a:pPr>
            <a:endParaRPr lang="en-US" dirty="0"/>
          </a:p>
          <a:p>
            <a:pPr defTabSz="913219">
              <a:defRPr/>
            </a:pPr>
            <a:endParaRPr lang="en-US" dirty="0"/>
          </a:p>
          <a:p>
            <a:pPr marL="171434" indent="-171434" defTabSz="913219">
              <a:buFontTx/>
              <a:buChar char="-"/>
              <a:defRPr/>
            </a:pPr>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2</a:t>
            </a:fld>
            <a:endParaRPr lang="en-US" dirty="0"/>
          </a:p>
        </p:txBody>
      </p:sp>
    </p:spTree>
    <p:extLst>
      <p:ext uri="{BB962C8B-B14F-4D97-AF65-F5344CB8AC3E}">
        <p14:creationId xmlns:p14="http://schemas.microsoft.com/office/powerpoint/2010/main" val="286669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Tx/>
              <a:buChar char="-"/>
            </a:pPr>
            <a:r>
              <a:rPr lang="en-US" dirty="0">
                <a:solidFill>
                  <a:srgbClr val="000000"/>
                </a:solidFill>
              </a:rPr>
              <a:t>We set policy priorities every year and refine them throughout the legislative session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996E65-F426-4457-A881-D4E8E07FBB98}" type="slidenum">
              <a:rPr lang="en-US" smtClean="0"/>
              <a:t>29</a:t>
            </a:fld>
            <a:endParaRPr lang="en-US" dirty="0"/>
          </a:p>
        </p:txBody>
      </p:sp>
    </p:spTree>
    <p:extLst>
      <p:ext uri="{BB962C8B-B14F-4D97-AF65-F5344CB8AC3E}">
        <p14:creationId xmlns:p14="http://schemas.microsoft.com/office/powerpoint/2010/main" val="34512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MTSS-B model is an evidence-based prevention framework to support New Hampshire students’ social, emotional, and behavioral health needs. It has been implemented in many school districts in New Hampshire and </a:t>
            </a:r>
            <a:r>
              <a:rPr lang="en-US" b="1" i="1" dirty="0"/>
              <a:t>has demonstrated clear evidence that high-fidelity implementation of the model is directly correlated with reduced exclusionary discipline shown through reduced student discipline referrals, enhanced overall behavioral health, enhanced attendance, improved academic achievement, and enhanced school climate</a:t>
            </a:r>
            <a:r>
              <a:rPr lang="en-US" dirty="0"/>
              <a:t>. </a:t>
            </a:r>
          </a:p>
          <a:p>
            <a:r>
              <a:rPr lang="en-US" dirty="0"/>
              <a:t>2019 MTSS-B Evaluation Reports from Antioch University, Center for Behavioral Health Innovation.</a:t>
            </a:r>
          </a:p>
          <a:p>
            <a:pPr defTabSz="914316" fontAlgn="t">
              <a:defRPr/>
            </a:pPr>
            <a:endParaRPr lang="en-US" dirty="0"/>
          </a:p>
          <a:p>
            <a:pPr defTabSz="914316" fontAlgn="t">
              <a:defRPr/>
            </a:pPr>
            <a:r>
              <a:rPr lang="en-US" dirty="0"/>
              <a:t>Referenced in RSA 135-F as part of a required feature of NH’s System of Care</a:t>
            </a:r>
          </a:p>
          <a:p>
            <a:pPr defTabSz="914316" fontAlgn="t">
              <a:defRPr/>
            </a:pPr>
            <a:endParaRPr lang="en-US" dirty="0"/>
          </a:p>
          <a:p>
            <a:pPr defTabSz="914316" fontAlgn="t">
              <a:defRPr/>
            </a:pPr>
            <a:r>
              <a:rPr lang="en-US" dirty="0"/>
              <a:t>The State leverages multiple federal grants by blending and braiding the funds to maintain and support the MTSS-B in 9 NH school districts </a:t>
            </a:r>
            <a:r>
              <a:rPr lang="en-US" dirty="0">
                <a:sym typeface="Wingdings"/>
              </a:rPr>
              <a:t> many more implement the Framework without federal funds but with DOE support</a:t>
            </a:r>
            <a:r>
              <a:rPr lang="en-US" dirty="0"/>
              <a:t> </a:t>
            </a:r>
          </a:p>
          <a:p>
            <a:pPr defTabSz="914316" fontAlgn="t">
              <a:defRPr/>
            </a:pPr>
            <a:endParaRPr lang="en-US" dirty="0"/>
          </a:p>
          <a:p>
            <a:r>
              <a:rPr lang="en-US" b="1" dirty="0"/>
              <a:t>NH MTSS-B: Essential Components </a:t>
            </a:r>
            <a:endParaRPr lang="en-US" dirty="0"/>
          </a:p>
          <a:p>
            <a:r>
              <a:rPr lang="en-US" dirty="0"/>
              <a:t>Shared leadership, Data-based problem solving &amp; decision making, Layered continuum of supports for all students, Evidence-based behavioral health assessment and intervention, Universal screening and progress monitoring, Social-emotional learning, Family, school, and community partnering</a:t>
            </a:r>
            <a:endParaRPr lang="en-US" b="1" dirty="0"/>
          </a:p>
          <a:p>
            <a:pPr defTabSz="914316">
              <a:defRPr/>
            </a:pPr>
            <a:endParaRPr lang="en-US" b="1" dirty="0"/>
          </a:p>
          <a:p>
            <a:pPr defTabSz="914316">
              <a:defRPr/>
            </a:pPr>
            <a:r>
              <a:rPr lang="en-US" b="1" dirty="0"/>
              <a:t>Benefits of High Fidelity MTSS-B</a:t>
            </a:r>
          </a:p>
          <a:p>
            <a:r>
              <a:rPr lang="en-US" dirty="0"/>
              <a:t>As fidelity to MTSS-B improves, student problem behaviors decrease. </a:t>
            </a:r>
          </a:p>
          <a:p>
            <a:r>
              <a:rPr lang="en-US" dirty="0"/>
              <a:t>Other benefits: improved attendance, attrition, and academic achievement; enhanced behavioral health; fiscal and time savings.</a:t>
            </a:r>
          </a:p>
          <a:p>
            <a:endParaRPr lang="en-US" dirty="0"/>
          </a:p>
          <a:p>
            <a:r>
              <a:rPr lang="en-US" dirty="0"/>
              <a:t>PREVENTION is a big piece of this framework </a:t>
            </a:r>
          </a:p>
          <a:p>
            <a:pPr marL="628592" lvl="1" indent="-171434">
              <a:buFont typeface="Wingdings" panose="05000000000000000000" pitchFamily="2" charset="2"/>
              <a:buChar char="§"/>
            </a:pPr>
            <a:r>
              <a:rPr lang="en-US" dirty="0"/>
              <a:t>The prevention of behavioral health problems (including substance use) is key to the success of every student. </a:t>
            </a:r>
          </a:p>
          <a:p>
            <a:pPr marL="628592" lvl="1" indent="-171434">
              <a:buFont typeface="Wingdings" panose="05000000000000000000" pitchFamily="2" charset="2"/>
              <a:buChar char="§"/>
            </a:pPr>
            <a:r>
              <a:rPr lang="en-US" dirty="0"/>
              <a:t>MTSS-B incorporates broad environmental strategies that address change not only at the individual, classroom, and school levels, but also at the family and community levels</a:t>
            </a:r>
          </a:p>
        </p:txBody>
      </p:sp>
      <p:sp>
        <p:nvSpPr>
          <p:cNvPr id="4" name="Slide Number Placeholder 3"/>
          <p:cNvSpPr>
            <a:spLocks noGrp="1"/>
          </p:cNvSpPr>
          <p:nvPr>
            <p:ph type="sldNum" sz="quarter" idx="10"/>
          </p:nvPr>
        </p:nvSpPr>
        <p:spPr/>
        <p:txBody>
          <a:bodyPr/>
          <a:lstStyle/>
          <a:p>
            <a:fld id="{09996E65-F426-4457-A881-D4E8E07FBB98}" type="slidenum">
              <a:rPr lang="en-US" smtClean="0"/>
              <a:t>30</a:t>
            </a:fld>
            <a:endParaRPr lang="en-US" dirty="0"/>
          </a:p>
        </p:txBody>
      </p:sp>
    </p:spTree>
    <p:extLst>
      <p:ext uri="{BB962C8B-B14F-4D97-AF65-F5344CB8AC3E}">
        <p14:creationId xmlns:p14="http://schemas.microsoft.com/office/powerpoint/2010/main" val="1229707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96E65-F426-4457-A881-D4E8E07FBB98}" type="slidenum">
              <a:rPr lang="en-US" smtClean="0"/>
              <a:t>32</a:t>
            </a:fld>
            <a:endParaRPr lang="en-US" dirty="0"/>
          </a:p>
        </p:txBody>
      </p:sp>
    </p:spTree>
    <p:extLst>
      <p:ext uri="{BB962C8B-B14F-4D97-AF65-F5344CB8AC3E}">
        <p14:creationId xmlns:p14="http://schemas.microsoft.com/office/powerpoint/2010/main" val="4167305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Mobile crisis response and stabilization services (MRSS) provide acute mental health crisis stabilization and psychiatric assessment services to children where and when they need them. They aim to provide rapid response, assess the child or youth, resolve crisis situations, and link children, youth and families with needed services.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996E65-F426-4457-A881-D4E8E07FBB98}" type="slidenum">
              <a:rPr lang="en-US" smtClean="0"/>
              <a:t>34</a:t>
            </a:fld>
            <a:endParaRPr lang="en-US" dirty="0"/>
          </a:p>
        </p:txBody>
      </p:sp>
    </p:spTree>
    <p:extLst>
      <p:ext uri="{BB962C8B-B14F-4D97-AF65-F5344CB8AC3E}">
        <p14:creationId xmlns:p14="http://schemas.microsoft.com/office/powerpoint/2010/main" val="1257671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35</a:t>
            </a:fld>
            <a:endParaRPr lang="en-US" dirty="0"/>
          </a:p>
        </p:txBody>
      </p:sp>
    </p:spTree>
    <p:extLst>
      <p:ext uri="{BB962C8B-B14F-4D97-AF65-F5344CB8AC3E}">
        <p14:creationId xmlns:p14="http://schemas.microsoft.com/office/powerpoint/2010/main" val="310439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176" y="4414922"/>
            <a:ext cx="6410739" cy="4181635"/>
          </a:xfrm>
        </p:spPr>
        <p:txBody>
          <a:bodyPr/>
          <a:lstStyle/>
          <a:p>
            <a:pPr defTabSz="914316">
              <a:defRPr/>
            </a:pPr>
            <a:r>
              <a:rPr lang="en-US" dirty="0"/>
              <a:t>The NH children’s behavioral health system remains underfunded and fragmented, leaving children and families without access to the integrated supports needed to address problems early, when treatment is most effective and efficient.</a:t>
            </a:r>
            <a:endParaRPr lang="en-US" dirty="0">
              <a:solidFill>
                <a:schemeClr val="tx1">
                  <a:lumMod val="65000"/>
                  <a:lumOff val="35000"/>
                </a:schemeClr>
              </a:solidFill>
            </a:endParaRPr>
          </a:p>
          <a:p>
            <a:pPr defTabSz="914316">
              <a:defRPr/>
            </a:pPr>
            <a:endParaRPr lang="en-US" dirty="0"/>
          </a:p>
          <a:p>
            <a:pPr defTabSz="914316">
              <a:defRPr/>
            </a:pPr>
            <a:r>
              <a:rPr lang="en-US" dirty="0"/>
              <a:t>Work remains in order to provide a robust system of care. </a:t>
            </a:r>
          </a:p>
          <a:p>
            <a:pPr marL="171434" indent="-171434" defTabSz="914316">
              <a:buFontTx/>
              <a:buChar char="-"/>
              <a:defRPr/>
            </a:pPr>
            <a:r>
              <a:rPr lang="en-US" dirty="0"/>
              <a:t>The impact of the opioid crisis has taken a significant toll on New Hampshire’s children and families, impacting all child-serving systems.</a:t>
            </a:r>
          </a:p>
          <a:p>
            <a:pPr marL="171434" indent="-171434" defTabSz="914316">
              <a:buFontTx/>
              <a:buChar char="-"/>
              <a:defRPr/>
            </a:pPr>
            <a:r>
              <a:rPr lang="en-US" dirty="0"/>
              <a:t>Adverse childhood experiences can have life-long implications to children’s health and well-being, and investments in this area can mitigate the impact such trauma has on the brain development of children. </a:t>
            </a:r>
          </a:p>
          <a:p>
            <a:pPr marL="171434" indent="-171434" defTabSz="914316">
              <a:buFontTx/>
              <a:buChar char="-"/>
              <a:defRPr/>
            </a:pPr>
            <a:r>
              <a:rPr lang="en-US" dirty="0"/>
              <a:t>While the number of children waiting to access acute inpatient psychiatric services at NHH fluctuates, the fact remains that children are ending up in hospital emergency rooms without access to appropriate services and in highly restrictive settings like SYSC </a:t>
            </a:r>
          </a:p>
          <a:p>
            <a:pPr marL="171434" indent="-171434" defTabSz="914316">
              <a:buFontTx/>
              <a:buChar char="-"/>
              <a:defRPr/>
            </a:pPr>
            <a:r>
              <a:rPr lang="en-US" dirty="0"/>
              <a:t>Children are also being unnecessarily institutionalized instead of receiving services and supports in their homes and communities. </a:t>
            </a:r>
          </a:p>
          <a:p>
            <a:pPr marL="171434" indent="-171434" defTabSz="914316">
              <a:buFontTx/>
              <a:buChar char="-"/>
              <a:defRPr/>
            </a:pPr>
            <a:r>
              <a:rPr lang="en-US" dirty="0"/>
              <a:t>Access to community-based mental health and substance use treatment services is also a statewide challenge, as most Community Mental Health Centers have long waiting lists for services. </a:t>
            </a:r>
          </a:p>
          <a:p>
            <a:pPr marL="171434" indent="-171434" defTabSz="914316">
              <a:buFontTx/>
              <a:buChar char="-"/>
              <a:defRPr/>
            </a:pPr>
            <a:r>
              <a:rPr lang="en-US" dirty="0"/>
              <a:t>Access challenges are exacerbated by workforce shortages and high staff turnover. </a:t>
            </a:r>
          </a:p>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38</a:t>
            </a:fld>
            <a:endParaRPr lang="en-US" dirty="0"/>
          </a:p>
        </p:txBody>
      </p:sp>
    </p:spTree>
    <p:extLst>
      <p:ext uri="{BB962C8B-B14F-4D97-AF65-F5344CB8AC3E}">
        <p14:creationId xmlns:p14="http://schemas.microsoft.com/office/powerpoint/2010/main" val="992588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39</a:t>
            </a:fld>
            <a:endParaRPr lang="en-US" dirty="0"/>
          </a:p>
        </p:txBody>
      </p:sp>
    </p:spTree>
    <p:extLst>
      <p:ext uri="{BB962C8B-B14F-4D97-AF65-F5344CB8AC3E}">
        <p14:creationId xmlns:p14="http://schemas.microsoft.com/office/powerpoint/2010/main" val="750249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176" y="4414922"/>
            <a:ext cx="6410739" cy="4181635"/>
          </a:xfrm>
        </p:spPr>
        <p:txBody>
          <a:bodyPr/>
          <a:lstStyle/>
          <a:p>
            <a:r>
              <a:rPr lang="en-US" b="1" dirty="0"/>
              <a:t>Family First Prevention Services Act </a:t>
            </a:r>
            <a:endParaRPr lang="en-US" dirty="0"/>
          </a:p>
          <a:p>
            <a:pPr marL="171434" indent="-171434">
              <a:buFontTx/>
              <a:buChar char="-"/>
            </a:pPr>
            <a:r>
              <a:rPr lang="en-US" dirty="0"/>
              <a:t>The federal </a:t>
            </a:r>
            <a:r>
              <a:rPr lang="en-US" b="1" dirty="0"/>
              <a:t>Family First Prevention Services Act </a:t>
            </a:r>
            <a:r>
              <a:rPr lang="en-US" dirty="0"/>
              <a:t>reforms the federal child welfare financing streams to provide services to families who are at risk of entering the child welfare system, including allowing federal reimbursement for </a:t>
            </a:r>
            <a:r>
              <a:rPr lang="en-US" b="1" i="1" dirty="0"/>
              <a:t>evidence-based and trauma-informed</a:t>
            </a:r>
            <a:r>
              <a:rPr lang="en-US" dirty="0"/>
              <a:t> “prevention services”, including mental health services, substance use treatment, and in-home parenting skill training. It also seeks to improve the well-being of children by incentivizing states to reduce placement of children in congregate care.</a:t>
            </a:r>
          </a:p>
          <a:p>
            <a:pPr marL="171434" indent="-171434">
              <a:buFontTx/>
              <a:buChar char="-"/>
            </a:pPr>
            <a:r>
              <a:rPr lang="en-US" dirty="0"/>
              <a:t>Part of the state’s plan under this Act must include the use of evidence and trauma-informed strategies to better transition youth from residential and in-patient care back into their communities and schools.</a:t>
            </a:r>
          </a:p>
          <a:p>
            <a:pPr marL="171434" indent="-171434">
              <a:buFontTx/>
              <a:buChar char="-"/>
            </a:pPr>
            <a:r>
              <a:rPr lang="en-US" dirty="0"/>
              <a:t>States may delay this provision for up to 2 years. However, delays in implementation of these provisions requires a delay in when the state receives federal reimbursement for “prevention services”. New Hampshire will have to comply with all provision by September 29, 2021. </a:t>
            </a:r>
          </a:p>
          <a:p>
            <a:endParaRPr lang="en-US" dirty="0"/>
          </a:p>
          <a:p>
            <a:r>
              <a:rPr lang="en-US" b="1" dirty="0"/>
              <a:t>System evaluation and measurement </a:t>
            </a:r>
          </a:p>
          <a:p>
            <a:pPr marL="171434" indent="-171434">
              <a:buFontTx/>
              <a:buChar char="-"/>
            </a:pPr>
            <a:r>
              <a:rPr lang="en-US" dirty="0"/>
              <a:t>CBHC used to have an evaluation work group led by Antioch. They developed a framework for shared measurement for the CBH system, but that’s where the work ended. There wasn’t funding to continue that work or will within state government to implement it. </a:t>
            </a:r>
          </a:p>
          <a:p>
            <a:pPr marL="171434" indent="-171434">
              <a:buFontTx/>
              <a:buChar char="-"/>
            </a:pPr>
            <a:r>
              <a:rPr lang="en-US" dirty="0"/>
              <a:t>Antioch still conducts the evaluation work for FAST Forward and for the MTSS-B framework, so data is being collected on both those programs.  </a:t>
            </a:r>
          </a:p>
          <a:p>
            <a:pPr marL="171434" indent="-171434">
              <a:buFontTx/>
              <a:buChar char="-"/>
            </a:pPr>
            <a:r>
              <a:rPr lang="en-US" dirty="0"/>
              <a:t>RSA 135-F requires yearly reporting on the State’s progress in developing a SOC under the statute and each year the requirements are increased.</a:t>
            </a:r>
          </a:p>
          <a:p>
            <a:pPr marL="171434" indent="-171434">
              <a:buFontTx/>
              <a:buChar char="-"/>
            </a:pPr>
            <a:r>
              <a:rPr lang="en-US" dirty="0"/>
              <a:t>SB 14 requires CME which would be the logical locus of data collection and outcome measurement</a:t>
            </a:r>
          </a:p>
          <a:p>
            <a:pPr marL="171434" indent="-171434">
              <a:buFontTx/>
              <a:buChar char="-"/>
            </a:pPr>
            <a:r>
              <a:rPr lang="en-US" dirty="0"/>
              <a:t>SB 14 also requires performance measurement system of mobile crisis response and stabilization services </a:t>
            </a:r>
          </a:p>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40</a:t>
            </a:fld>
            <a:endParaRPr lang="en-US" dirty="0"/>
          </a:p>
        </p:txBody>
      </p:sp>
    </p:spTree>
    <p:extLst>
      <p:ext uri="{BB962C8B-B14F-4D97-AF65-F5344CB8AC3E}">
        <p14:creationId xmlns:p14="http://schemas.microsoft.com/office/powerpoint/2010/main" val="1083925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96E65-F426-4457-A881-D4E8E07FBB98}" type="slidenum">
              <a:rPr lang="en-US" smtClean="0"/>
              <a:t>41</a:t>
            </a:fld>
            <a:endParaRPr lang="en-US" dirty="0"/>
          </a:p>
        </p:txBody>
      </p:sp>
    </p:spTree>
    <p:extLst>
      <p:ext uri="{BB962C8B-B14F-4D97-AF65-F5344CB8AC3E}">
        <p14:creationId xmlns:p14="http://schemas.microsoft.com/office/powerpoint/2010/main" val="3154921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a:buFontTx/>
              <a:buChar char="-"/>
            </a:pPr>
            <a:r>
              <a:rPr lang="en-US" b="1" dirty="0"/>
              <a:t>Lack of HCBS leads to the need for restrictive and costly interventions</a:t>
            </a:r>
          </a:p>
          <a:p>
            <a:pPr marL="171434" indent="-171434">
              <a:buFontTx/>
              <a:buChar char="-"/>
            </a:pPr>
            <a:r>
              <a:rPr lang="en-US" dirty="0"/>
              <a:t>Mobile crisis response and stabilization services are a massive gap in our system. When a child is in crisis, the only options now are to call the police or bring them to the ER. That's not where we should be treating our children with the greatest needs. </a:t>
            </a:r>
          </a:p>
          <a:p>
            <a:pPr marL="171434" indent="-171434">
              <a:buFontTx/>
              <a:buChar char="-"/>
            </a:pPr>
            <a:r>
              <a:rPr lang="en-US" dirty="0"/>
              <a:t>Mobile crisis response and stabilization services (MRSS) provide acute mental health crisis stabilization and psychiatric assessment services to children where and when they need them. They aim to provide rapid response, assess the child or youth, resolve crisis situations, and link children, youth and families with needed services. </a:t>
            </a:r>
          </a:p>
          <a:p>
            <a:pPr marL="171434" indent="-171434">
              <a:buFontTx/>
              <a:buChar char="-"/>
            </a:pPr>
            <a:r>
              <a:rPr lang="en-US" dirty="0"/>
              <a:t>MRSS has been shown to prevent emergency room use, psychiatric hospitalization, residential treatment, and placement disruptions among children and youth who are experiencing a behavioral health crisis. </a:t>
            </a:r>
          </a:p>
          <a:p>
            <a:pPr marL="171434" indent="-171434">
              <a:buFontTx/>
              <a:buChar char="-"/>
            </a:pPr>
            <a:r>
              <a:rPr lang="en-US" dirty="0"/>
              <a:t>The services are cost effective when compared to treating children at NHH, SYSC, out of state, or other out of home placement and are a more humane way to treat our children and families.</a:t>
            </a:r>
          </a:p>
          <a:p>
            <a:pPr marL="171434" indent="-171434">
              <a:buFontTx/>
              <a:buChar char="-"/>
            </a:pPr>
            <a:r>
              <a:rPr lang="en-US" dirty="0"/>
              <a:t>The lack of </a:t>
            </a:r>
            <a:r>
              <a:rPr lang="en-US" b="1" dirty="0"/>
              <a:t>sub-acute treatment options </a:t>
            </a:r>
            <a:r>
              <a:rPr lang="en-US" dirty="0"/>
              <a:t>represents another gap in care, driving too many children towards services that are either too restrictive or not intense enough. </a:t>
            </a:r>
          </a:p>
          <a:p>
            <a:pPr defTabSz="914316">
              <a:defRPr/>
            </a:pPr>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42</a:t>
            </a:fld>
            <a:endParaRPr lang="en-US" dirty="0"/>
          </a:p>
        </p:txBody>
      </p:sp>
    </p:spTree>
    <p:extLst>
      <p:ext uri="{BB962C8B-B14F-4D97-AF65-F5344CB8AC3E}">
        <p14:creationId xmlns:p14="http://schemas.microsoft.com/office/powerpoint/2010/main" val="123816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3</a:t>
            </a:fld>
            <a:endParaRPr lang="en-US" dirty="0"/>
          </a:p>
        </p:txBody>
      </p:sp>
    </p:spTree>
    <p:extLst>
      <p:ext uri="{BB962C8B-B14F-4D97-AF65-F5344CB8AC3E}">
        <p14:creationId xmlns:p14="http://schemas.microsoft.com/office/powerpoint/2010/main" val="3618762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29"/>
            <a:ext cx="6400800" cy="4183063"/>
          </a:xfrm>
        </p:spPr>
        <p:txBody>
          <a:bodyPr/>
          <a:lstStyle/>
          <a:p>
            <a:endParaRPr lang="en-US" b="1" dirty="0"/>
          </a:p>
        </p:txBody>
      </p:sp>
      <p:sp>
        <p:nvSpPr>
          <p:cNvPr id="4" name="Slide Number Placeholder 3"/>
          <p:cNvSpPr>
            <a:spLocks noGrp="1"/>
          </p:cNvSpPr>
          <p:nvPr>
            <p:ph type="sldNum" sz="quarter" idx="10"/>
          </p:nvPr>
        </p:nvSpPr>
        <p:spPr/>
        <p:txBody>
          <a:bodyPr/>
          <a:lstStyle/>
          <a:p>
            <a:fld id="{09996E65-F426-4457-A881-D4E8E07FBB98}" type="slidenum">
              <a:rPr lang="en-US" smtClean="0"/>
              <a:t>45</a:t>
            </a:fld>
            <a:endParaRPr lang="en-US" dirty="0"/>
          </a:p>
        </p:txBody>
      </p:sp>
    </p:spTree>
    <p:extLst>
      <p:ext uri="{BB962C8B-B14F-4D97-AF65-F5344CB8AC3E}">
        <p14:creationId xmlns:p14="http://schemas.microsoft.com/office/powerpoint/2010/main" val="3230897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raise awareness, build support and build our coalition all with an eye towards systems change!</a:t>
            </a:r>
          </a:p>
          <a:p>
            <a:endParaRPr lang="en-US" dirty="0"/>
          </a:p>
          <a:p>
            <a:r>
              <a:rPr lang="en-US" dirty="0">
                <a:hlinkClick r:id="rId3" tooltip="Share link"/>
              </a:rPr>
              <a:t>https://youtu.be/2sidE6P8m70</a:t>
            </a:r>
            <a:endParaRPr lang="en-US" dirty="0"/>
          </a:p>
          <a:p>
            <a:endParaRPr lang="en-US" u="sng" dirty="0">
              <a:hlinkClick r:id="rId4"/>
            </a:endParaRPr>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46</a:t>
            </a:fld>
            <a:endParaRPr lang="en-US" dirty="0"/>
          </a:p>
        </p:txBody>
      </p:sp>
    </p:spTree>
    <p:extLst>
      <p:ext uri="{BB962C8B-B14F-4D97-AF65-F5344CB8AC3E}">
        <p14:creationId xmlns:p14="http://schemas.microsoft.com/office/powerpoint/2010/main" val="3636629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09996E65-F426-4457-A881-D4E8E07FBB98}" type="slidenum">
              <a:rPr lang="en-US" smtClean="0"/>
              <a:t>47</a:t>
            </a:fld>
            <a:endParaRPr lang="en-US" dirty="0"/>
          </a:p>
        </p:txBody>
      </p:sp>
    </p:spTree>
    <p:extLst>
      <p:ext uri="{BB962C8B-B14F-4D97-AF65-F5344CB8AC3E}">
        <p14:creationId xmlns:p14="http://schemas.microsoft.com/office/powerpoint/2010/main" val="992588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48</a:t>
            </a:fld>
            <a:endParaRPr lang="en-US" dirty="0"/>
          </a:p>
        </p:txBody>
      </p:sp>
    </p:spTree>
    <p:extLst>
      <p:ext uri="{BB962C8B-B14F-4D97-AF65-F5344CB8AC3E}">
        <p14:creationId xmlns:p14="http://schemas.microsoft.com/office/powerpoint/2010/main" val="168558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b="0" i="0" dirty="0"/>
              <a:t>So how is this work getting done? </a:t>
            </a:r>
          </a:p>
          <a:p>
            <a:pPr defTabSz="914316">
              <a:defRPr/>
            </a:pPr>
            <a:endParaRPr lang="en-US" b="0" i="0" dirty="0"/>
          </a:p>
          <a:p>
            <a:pPr rtl="0" eaLnBrk="1" fontAlgn="base" latinLnBrk="0" hangingPunct="1"/>
            <a:r>
              <a:rPr lang="en-US" b="1" dirty="0"/>
              <a:t>CBHC Work Groups</a:t>
            </a:r>
            <a:endParaRPr lang="en-US" dirty="0"/>
          </a:p>
          <a:p>
            <a:pPr rtl="0" eaLnBrk="1" fontAlgn="base" latinLnBrk="0" hangingPunct="1"/>
            <a:r>
              <a:rPr lang="en-US" dirty="0"/>
              <a:t>Behavioral Health Equity - NH Office of Health Equity (DHHS)</a:t>
            </a:r>
          </a:p>
          <a:p>
            <a:pPr rtl="0" eaLnBrk="1" fontAlgn="base" latinLnBrk="0" hangingPunct="1"/>
            <a:r>
              <a:rPr lang="en-US" dirty="0"/>
              <a:t>Policy - New Futures</a:t>
            </a:r>
          </a:p>
          <a:p>
            <a:pPr rtl="0" eaLnBrk="1" fontAlgn="base" latinLnBrk="0" hangingPunct="1"/>
            <a:r>
              <a:rPr lang="en-US" dirty="0"/>
              <a:t>Workforce Network - UNH Institute on Disability</a:t>
            </a:r>
          </a:p>
          <a:p>
            <a:pPr rtl="0" eaLnBrk="1" fontAlgn="base" latinLnBrk="0" hangingPunct="1"/>
            <a:r>
              <a:rPr lang="en-US" dirty="0"/>
              <a:t>Communications &amp; Social Marketing - New Futures</a:t>
            </a:r>
          </a:p>
          <a:p>
            <a:pPr rtl="0" eaLnBrk="1" fontAlgn="base" latinLnBrk="0" hangingPunct="1"/>
            <a:r>
              <a:rPr lang="en-US" dirty="0"/>
              <a:t>Evaluation (inactive) - Antioch New England</a:t>
            </a:r>
          </a:p>
          <a:p>
            <a:pPr rtl="0" eaLnBrk="1" fontAlgn="base" latinLnBrk="0" hangingPunct="1"/>
            <a:r>
              <a:rPr lang="en-US" dirty="0"/>
              <a:t>System of Care Law (RSA 135-F) Committee - Bureau of Children’s Behavioral Health (DHHS) &amp; Bureau of Student Wellness (DOE)</a:t>
            </a:r>
          </a:p>
          <a:p>
            <a:pPr defTabSz="914316">
              <a:defRPr/>
            </a:pPr>
            <a:endParaRPr lang="en-US" b="0" i="0" dirty="0"/>
          </a:p>
          <a:p>
            <a:pPr defTabSz="914316">
              <a:defRPr/>
            </a:pPr>
            <a:endParaRPr lang="en-US" dirty="0"/>
          </a:p>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4</a:t>
            </a:fld>
            <a:endParaRPr lang="en-US" dirty="0"/>
          </a:p>
        </p:txBody>
      </p:sp>
    </p:spTree>
    <p:extLst>
      <p:ext uri="{BB962C8B-B14F-4D97-AF65-F5344CB8AC3E}">
        <p14:creationId xmlns:p14="http://schemas.microsoft.com/office/powerpoint/2010/main" val="17849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endParaRPr lang="en-US" dirty="0"/>
          </a:p>
          <a:p>
            <a:pPr defTabSz="914316">
              <a:defRPr/>
            </a:pPr>
            <a:r>
              <a:rPr lang="en-US" dirty="0"/>
              <a:t>In a collective impact initiative, organizations and community members work together at a systemic level to achieve a complex community-wide goal. They work to connect each intervention to other programs, organizations, and systems (including family and neighborhood systems) that influence the lives of beneficiaries. </a:t>
            </a:r>
          </a:p>
          <a:p>
            <a:endParaRPr lang="en-US" dirty="0"/>
          </a:p>
          <a:p>
            <a:r>
              <a:rPr lang="en-US" dirty="0"/>
              <a:t>Education, Outreach, Policy, Advocacy and Communications are all tied together!</a:t>
            </a:r>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5</a:t>
            </a:fld>
            <a:endParaRPr lang="en-US" dirty="0"/>
          </a:p>
        </p:txBody>
      </p:sp>
    </p:spTree>
    <p:extLst>
      <p:ext uri="{BB962C8B-B14F-4D97-AF65-F5344CB8AC3E}">
        <p14:creationId xmlns:p14="http://schemas.microsoft.com/office/powerpoint/2010/main" val="147233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For many youth, the disorder is so severe it impedes their ability to do well in school, at home, or in their communities </a:t>
            </a:r>
          </a:p>
          <a:p>
            <a:endParaRPr lang="en-US" dirty="0"/>
          </a:p>
          <a:p>
            <a:r>
              <a:rPr lang="en-US" dirty="0"/>
              <a:t>Every year the state of New Hampshire spends over $100,000,000 on children’s behavioral health services, and nearly 400 of the state’s children and youth are hospitalized due to a psychiatric emergency. Children and youth also end up committed to the state juvenile justice facility, or waiting in emergency rooms.</a:t>
            </a:r>
          </a:p>
          <a:p>
            <a:endParaRPr lang="en-US" dirty="0"/>
          </a:p>
          <a:p>
            <a:r>
              <a:rPr lang="en-US" dirty="0"/>
              <a:t>Many of these children and youth and their families find themselves in a complex web of programs and services, including school, mental health, child protection, substance abuse treatment, and justice systems. These families face complex, stress-filled, and difficult circumstances, and the complexities and demands of the service system can further overwhelm them.</a:t>
            </a:r>
          </a:p>
          <a:p>
            <a:pPr marL="171434" indent="-171434" defTabSz="914316">
              <a:buFontTx/>
              <a:buChar char="-"/>
              <a:defRPr/>
            </a:pPr>
            <a:endParaRPr lang="en-US" dirty="0"/>
          </a:p>
          <a:p>
            <a:pPr marL="171434" indent="-171434" defTabSz="913219">
              <a:buFontTx/>
              <a:buChar char="-"/>
              <a:defRPr/>
            </a:pPr>
            <a:endParaRPr lang="en-US" b="1" dirty="0"/>
          </a:p>
          <a:p>
            <a:pPr marL="171434" indent="-171434" defTabSz="914316">
              <a:buFontTx/>
              <a:buChar char="-"/>
              <a:defRPr/>
            </a:pPr>
            <a:endParaRPr lang="en-US" dirty="0"/>
          </a:p>
          <a:p>
            <a:pPr marL="171434" indent="-171434" defTabSz="914316">
              <a:buFontTx/>
              <a:buChar char="-"/>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6</a:t>
            </a:fld>
            <a:endParaRPr lang="en-US" dirty="0"/>
          </a:p>
        </p:txBody>
      </p:sp>
    </p:spTree>
    <p:extLst>
      <p:ext uri="{BB962C8B-B14F-4D97-AF65-F5344CB8AC3E}">
        <p14:creationId xmlns:p14="http://schemas.microsoft.com/office/powerpoint/2010/main" val="32426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7</a:t>
            </a:fld>
            <a:endParaRPr lang="en-US" dirty="0"/>
          </a:p>
        </p:txBody>
      </p:sp>
    </p:spTree>
    <p:extLst>
      <p:ext uri="{BB962C8B-B14F-4D97-AF65-F5344CB8AC3E}">
        <p14:creationId xmlns:p14="http://schemas.microsoft.com/office/powerpoint/2010/main" val="258166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ACEs handout.</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996E65-F426-4457-A881-D4E8E07FBB98}" type="slidenum">
              <a:rPr lang="en-US" smtClean="0"/>
              <a:t>8</a:t>
            </a:fld>
            <a:endParaRPr lang="en-US" dirty="0"/>
          </a:p>
        </p:txBody>
      </p:sp>
    </p:spTree>
    <p:extLst>
      <p:ext uri="{BB962C8B-B14F-4D97-AF65-F5344CB8AC3E}">
        <p14:creationId xmlns:p14="http://schemas.microsoft.com/office/powerpoint/2010/main" val="72487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4" indent="-171434" defTabSz="914316">
              <a:buFontTx/>
              <a:buChar char="-"/>
              <a:defRPr/>
            </a:pPr>
            <a:r>
              <a:rPr lang="en-US" dirty="0"/>
              <a:t>The Collaborative is working with partners to transform a fragmented system of providers, oftentimes working in silos.</a:t>
            </a:r>
          </a:p>
          <a:p>
            <a:pPr marL="171434" indent="-171434" defTabSz="914316">
              <a:buFontTx/>
              <a:buChar char="-"/>
              <a:defRPr/>
            </a:pPr>
            <a:r>
              <a:rPr lang="en-US" dirty="0"/>
              <a:t>Children and youth with behavioral health challenges continue to encounter </a:t>
            </a:r>
            <a:r>
              <a:rPr lang="en-US" b="1" dirty="0"/>
              <a:t>multiple system </a:t>
            </a:r>
            <a:r>
              <a:rPr lang="en-US" dirty="0"/>
              <a:t>that seldom work together and often have competing philosophies, different approaches and service gaps. </a:t>
            </a:r>
          </a:p>
          <a:p>
            <a:pPr marL="171434" indent="-171434" defTabSz="914316">
              <a:buFontTx/>
              <a:buChar char="-"/>
              <a:defRPr/>
            </a:pPr>
            <a:r>
              <a:rPr lang="en-US" dirty="0"/>
              <a:t>We still do not have a single point of entry for families to enter the system.</a:t>
            </a:r>
          </a:p>
          <a:p>
            <a:pPr marL="171434" indent="-171434" defTabSz="914316">
              <a:buFontTx/>
              <a:buChar char="-"/>
              <a:defRPr/>
            </a:pPr>
            <a:r>
              <a:rPr lang="en-US" dirty="0"/>
              <a:t>These system barriers conspire to leave children and families without access to the integrated supports needed to foster long-term health and well-being. </a:t>
            </a:r>
            <a:r>
              <a:rPr lang="en-US" b="1" dirty="0"/>
              <a:t>They’re also expensive, ineffective, and harmful.</a:t>
            </a:r>
          </a:p>
          <a:p>
            <a:pPr marL="171434" indent="-171434" defTabSz="914316">
              <a:buFontTx/>
              <a:buChar char="-"/>
              <a:defRPr/>
            </a:pPr>
            <a:endParaRPr lang="en-US" dirty="0"/>
          </a:p>
          <a:p>
            <a:pPr marL="171434" indent="-171434">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09996E65-F426-4457-A881-D4E8E07FBB98}" type="slidenum">
              <a:rPr lang="en-US" smtClean="0"/>
              <a:t>18</a:t>
            </a:fld>
            <a:endParaRPr lang="en-US" dirty="0"/>
          </a:p>
        </p:txBody>
      </p:sp>
    </p:spTree>
    <p:extLst>
      <p:ext uri="{BB962C8B-B14F-4D97-AF65-F5344CB8AC3E}">
        <p14:creationId xmlns:p14="http://schemas.microsoft.com/office/powerpoint/2010/main" val="235246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10/16/2018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0529E-33FF-4316-8B84-FF4027D9D57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4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340480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101445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10/16/2018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6845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10/16/2018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E0529E-33FF-4316-8B84-FF4027D9D57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4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10/16/2018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316098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10/16/2018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138260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10/16/2018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139209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10/16/2018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225967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a:t>10/16/2018</a:t>
            </a: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E0529E-33FF-4316-8B84-FF4027D9D573}" type="slidenum">
              <a:rPr lang="en-US" smtClean="0"/>
              <a:t>‹#›</a:t>
            </a:fld>
            <a:endParaRPr lang="en-US" dirty="0"/>
          </a:p>
        </p:txBody>
      </p:sp>
    </p:spTree>
    <p:extLst>
      <p:ext uri="{BB962C8B-B14F-4D97-AF65-F5344CB8AC3E}">
        <p14:creationId xmlns:p14="http://schemas.microsoft.com/office/powerpoint/2010/main" val="154247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10/16/2018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E0529E-33FF-4316-8B84-FF4027D9D573}" type="slidenum">
              <a:rPr lang="en-US" smtClean="0"/>
              <a:t>‹#›</a:t>
            </a:fld>
            <a:endParaRPr lang="en-US" dirty="0"/>
          </a:p>
        </p:txBody>
      </p:sp>
    </p:spTree>
    <p:extLst>
      <p:ext uri="{BB962C8B-B14F-4D97-AF65-F5344CB8AC3E}">
        <p14:creationId xmlns:p14="http://schemas.microsoft.com/office/powerpoint/2010/main" val="69590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a:t>10/16/2018</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1E0529E-33FF-4316-8B84-FF4027D9D573}"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70828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ationalchildrensallianc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hildadvocate.nh.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xploringsciencewiki.wikidot.com/conceptualunderstandings-maa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en.wikipedia.org/wiki/File:Yellow_school_sign.JPG"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mstservices.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2sidE6P8m7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hyperlink" Target="https://new-futures.org/email-signu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Dchampagne@new-futures.org" TargetMode="External"/><Relationship Id="rId4" Type="http://schemas.openxmlformats.org/officeDocument/2006/relationships/hyperlink" Target="mailto:Cavery@new-futures.or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dhhs.nh.gov/dcyf/cps/stop.htm" TargetMode="External"/><Relationship Id="rId2" Type="http://schemas.openxmlformats.org/officeDocument/2006/relationships/hyperlink" Target="https://www.gencourt.state.nh.us/rsa/html/NHTOC/NHTOC-XII-169-C.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961514C-DF60-4C2E-8E7B-8B3F9676A8C1}"/>
              </a:ext>
            </a:extLst>
          </p:cNvPr>
          <p:cNvSpPr>
            <a:spLocks noGrp="1"/>
          </p:cNvSpPr>
          <p:nvPr>
            <p:ph type="ctrTitle"/>
          </p:nvPr>
        </p:nvSpPr>
        <p:spPr>
          <a:xfrm>
            <a:off x="856847" y="914442"/>
            <a:ext cx="7421115" cy="1076524"/>
          </a:xfrm>
        </p:spPr>
        <p:txBody>
          <a:bodyPr>
            <a:normAutofit fontScale="90000"/>
          </a:bodyPr>
          <a:lstStyle/>
          <a:p>
            <a:pPr algn="ctr"/>
            <a:r>
              <a:rPr lang="en-US" sz="6000" b="1" dirty="0"/>
              <a:t>System of Care Overview</a:t>
            </a:r>
          </a:p>
        </p:txBody>
      </p:sp>
      <p:sp>
        <p:nvSpPr>
          <p:cNvPr id="2" name="Subtitle 1">
            <a:extLst>
              <a:ext uri="{FF2B5EF4-FFF2-40B4-BE49-F238E27FC236}">
                <a16:creationId xmlns:a16="http://schemas.microsoft.com/office/drawing/2014/main" id="{676AAA5D-DD3D-472C-90DB-161BBC4679EE}"/>
              </a:ext>
            </a:extLst>
          </p:cNvPr>
          <p:cNvSpPr>
            <a:spLocks noGrp="1"/>
          </p:cNvSpPr>
          <p:nvPr>
            <p:ph type="subTitle" idx="1"/>
          </p:nvPr>
        </p:nvSpPr>
        <p:spPr>
          <a:xfrm>
            <a:off x="958790" y="2108685"/>
            <a:ext cx="7217228" cy="771743"/>
          </a:xfrm>
        </p:spPr>
        <p:txBody>
          <a:bodyPr>
            <a:normAutofit/>
          </a:bodyPr>
          <a:lstStyle/>
          <a:p>
            <a:pPr algn="ctr">
              <a:spcAft>
                <a:spcPts val="600"/>
              </a:spcAft>
            </a:pPr>
            <a:r>
              <a:rPr lang="en-US" sz="1700" b="1" dirty="0">
                <a:solidFill>
                  <a:schemeClr val="tx1">
                    <a:lumMod val="85000"/>
                    <a:lumOff val="15000"/>
                  </a:schemeClr>
                </a:solidFill>
              </a:rPr>
              <a:t>Adverse Childhood Experiences and Mental Illness</a:t>
            </a:r>
          </a:p>
        </p:txBody>
      </p:sp>
      <p:pic>
        <p:nvPicPr>
          <p:cNvPr id="6" name="Picture 5" descr="A picture containing drawing&#10;&#10;Description automatically generated">
            <a:extLst>
              <a:ext uri="{FF2B5EF4-FFF2-40B4-BE49-F238E27FC236}">
                <a16:creationId xmlns:a16="http://schemas.microsoft.com/office/drawing/2014/main" id="{26C22AD2-44F8-5B4B-B647-F64217D14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19" y="3061489"/>
            <a:ext cx="7777769" cy="2372219"/>
          </a:xfrm>
          <a:prstGeom prst="rect">
            <a:avLst/>
          </a:prstGeom>
        </p:spPr>
      </p:pic>
      <p:cxnSp>
        <p:nvCxnSpPr>
          <p:cNvPr id="36" name="Straight Connector 35">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6369" y="5433708"/>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extBox 13">
            <a:extLst>
              <a:ext uri="{FF2B5EF4-FFF2-40B4-BE49-F238E27FC236}">
                <a16:creationId xmlns:a16="http://schemas.microsoft.com/office/drawing/2014/main" id="{8480FC7F-3DA3-FF46-B7C9-D4BC4FFB1083}"/>
              </a:ext>
            </a:extLst>
          </p:cNvPr>
          <p:cNvSpPr txBox="1"/>
          <p:nvPr/>
        </p:nvSpPr>
        <p:spPr>
          <a:xfrm>
            <a:off x="1060734" y="1688118"/>
            <a:ext cx="6991753" cy="369332"/>
          </a:xfrm>
          <a:prstGeom prst="rect">
            <a:avLst/>
          </a:prstGeom>
          <a:noFill/>
        </p:spPr>
        <p:txBody>
          <a:bodyPr wrap="square" rtlCol="0">
            <a:spAutoFit/>
          </a:bodyPr>
          <a:lstStyle/>
          <a:p>
            <a:r>
              <a:rPr lang="en-US" dirty="0"/>
              <a:t>___________________________________________________________</a:t>
            </a:r>
          </a:p>
        </p:txBody>
      </p:sp>
    </p:spTree>
    <p:extLst>
      <p:ext uri="{BB962C8B-B14F-4D97-AF65-F5344CB8AC3E}">
        <p14:creationId xmlns:p14="http://schemas.microsoft.com/office/powerpoint/2010/main" val="426436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66C7-2CD9-473D-BD1C-B3D259B8630F}"/>
              </a:ext>
            </a:extLst>
          </p:cNvPr>
          <p:cNvSpPr>
            <a:spLocks noGrp="1"/>
          </p:cNvSpPr>
          <p:nvPr>
            <p:ph type="title"/>
          </p:nvPr>
        </p:nvSpPr>
        <p:spPr/>
        <p:txBody>
          <a:bodyPr/>
          <a:lstStyle/>
          <a:p>
            <a:pPr algn="ctr"/>
            <a:r>
              <a:rPr lang="en-US" dirty="0"/>
              <a:t>Signs of Physical Abuse</a:t>
            </a:r>
          </a:p>
        </p:txBody>
      </p:sp>
      <p:sp>
        <p:nvSpPr>
          <p:cNvPr id="3" name="Content Placeholder 2">
            <a:extLst>
              <a:ext uri="{FF2B5EF4-FFF2-40B4-BE49-F238E27FC236}">
                <a16:creationId xmlns:a16="http://schemas.microsoft.com/office/drawing/2014/main" id="{517D0449-B850-4597-91C1-E051D197CD78}"/>
              </a:ext>
            </a:extLst>
          </p:cNvPr>
          <p:cNvSpPr>
            <a:spLocks noGrp="1"/>
          </p:cNvSpPr>
          <p:nvPr>
            <p:ph idx="1"/>
          </p:nvPr>
        </p:nvSpPr>
        <p:spPr/>
        <p:txBody>
          <a:bodyPr/>
          <a:lstStyle/>
          <a:p>
            <a:pPr marL="0" indent="0">
              <a:buNone/>
            </a:pPr>
            <a:r>
              <a:rPr lang="en-US" dirty="0"/>
              <a:t>SIGNS OF PHYSICAL ABUSE </a:t>
            </a:r>
          </a:p>
          <a:p>
            <a:pPr marL="0" indent="0">
              <a:buNone/>
            </a:pPr>
            <a:r>
              <a:rPr lang="en-US" dirty="0"/>
              <a:t>• Bruises, welts, burns that cannot be sufficiently explained </a:t>
            </a:r>
          </a:p>
          <a:p>
            <a:pPr marL="0" indent="0">
              <a:buNone/>
            </a:pPr>
            <a:r>
              <a:rPr lang="en-US" dirty="0"/>
              <a:t>• Injuries on places where children don't usually get hurt (the back, neck, back of legs, face) </a:t>
            </a:r>
          </a:p>
          <a:p>
            <a:pPr marL="0" indent="0">
              <a:buNone/>
            </a:pPr>
            <a:r>
              <a:rPr lang="en-US" dirty="0"/>
              <a:t>• Repeated injuries </a:t>
            </a:r>
          </a:p>
          <a:p>
            <a:pPr marL="0" indent="0">
              <a:buNone/>
            </a:pPr>
            <a:r>
              <a:rPr lang="en-US" dirty="0"/>
              <a:t>• Withdrawn, fearful or extreme behavior </a:t>
            </a:r>
          </a:p>
          <a:p>
            <a:endParaRPr lang="en-US" dirty="0"/>
          </a:p>
        </p:txBody>
      </p:sp>
    </p:spTree>
    <p:extLst>
      <p:ext uri="{BB962C8B-B14F-4D97-AF65-F5344CB8AC3E}">
        <p14:creationId xmlns:p14="http://schemas.microsoft.com/office/powerpoint/2010/main" val="72216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1257-9894-40EE-8858-10988671E30C}"/>
              </a:ext>
            </a:extLst>
          </p:cNvPr>
          <p:cNvSpPr>
            <a:spLocks noGrp="1"/>
          </p:cNvSpPr>
          <p:nvPr>
            <p:ph type="title"/>
          </p:nvPr>
        </p:nvSpPr>
        <p:spPr/>
        <p:txBody>
          <a:bodyPr/>
          <a:lstStyle/>
          <a:p>
            <a:pPr algn="ctr"/>
            <a:r>
              <a:rPr lang="en-US" dirty="0"/>
              <a:t>Signs of Emotional Injury</a:t>
            </a:r>
          </a:p>
        </p:txBody>
      </p:sp>
      <p:sp>
        <p:nvSpPr>
          <p:cNvPr id="3" name="Content Placeholder 2">
            <a:extLst>
              <a:ext uri="{FF2B5EF4-FFF2-40B4-BE49-F238E27FC236}">
                <a16:creationId xmlns:a16="http://schemas.microsoft.com/office/drawing/2014/main" id="{BE945B1F-1990-43FD-8A8D-16D759065E26}"/>
              </a:ext>
            </a:extLst>
          </p:cNvPr>
          <p:cNvSpPr>
            <a:spLocks noGrp="1"/>
          </p:cNvSpPr>
          <p:nvPr>
            <p:ph idx="1"/>
          </p:nvPr>
        </p:nvSpPr>
        <p:spPr/>
        <p:txBody>
          <a:bodyPr/>
          <a:lstStyle/>
          <a:p>
            <a:pPr marL="0" indent="0">
              <a:buNone/>
            </a:pPr>
            <a:r>
              <a:rPr lang="en-US" dirty="0"/>
              <a:t>SIGNS OF EMOTIONAL INJURY </a:t>
            </a:r>
          </a:p>
          <a:p>
            <a:pPr marL="0" indent="0">
              <a:buNone/>
            </a:pPr>
            <a:r>
              <a:rPr lang="en-US" dirty="0"/>
              <a:t>• Inability to play as most children do </a:t>
            </a:r>
          </a:p>
          <a:p>
            <a:pPr marL="0" indent="0">
              <a:buNone/>
            </a:pPr>
            <a:r>
              <a:rPr lang="en-US" dirty="0"/>
              <a:t>• Sleep problems</a:t>
            </a:r>
          </a:p>
          <a:p>
            <a:pPr marL="0" indent="0">
              <a:buNone/>
            </a:pPr>
            <a:r>
              <a:rPr lang="en-US" dirty="0"/>
              <a:t>• Antisocial behavior </a:t>
            </a:r>
          </a:p>
          <a:p>
            <a:pPr marL="0" indent="0">
              <a:buNone/>
            </a:pPr>
            <a:r>
              <a:rPr lang="en-US" dirty="0"/>
              <a:t>• Behavioral extremes </a:t>
            </a:r>
          </a:p>
          <a:p>
            <a:pPr marL="0" indent="0">
              <a:buNone/>
            </a:pPr>
            <a:r>
              <a:rPr lang="en-US" dirty="0"/>
              <a:t>• Lags in emotional and intellectual growth </a:t>
            </a:r>
          </a:p>
          <a:p>
            <a:pPr marL="0" indent="0">
              <a:buNone/>
            </a:pPr>
            <a:r>
              <a:rPr lang="en-US" dirty="0"/>
              <a:t>• Self destructive feelings or behavior </a:t>
            </a:r>
          </a:p>
          <a:p>
            <a:endParaRPr lang="en-US" dirty="0"/>
          </a:p>
        </p:txBody>
      </p:sp>
    </p:spTree>
    <p:extLst>
      <p:ext uri="{BB962C8B-B14F-4D97-AF65-F5344CB8AC3E}">
        <p14:creationId xmlns:p14="http://schemas.microsoft.com/office/powerpoint/2010/main" val="231006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63F-1C1D-4CD8-9E9B-D6168539157A}"/>
              </a:ext>
            </a:extLst>
          </p:cNvPr>
          <p:cNvSpPr>
            <a:spLocks noGrp="1"/>
          </p:cNvSpPr>
          <p:nvPr>
            <p:ph type="title"/>
          </p:nvPr>
        </p:nvSpPr>
        <p:spPr/>
        <p:txBody>
          <a:bodyPr/>
          <a:lstStyle/>
          <a:p>
            <a:pPr algn="ctr"/>
            <a:r>
              <a:rPr lang="en-US" dirty="0"/>
              <a:t>Signs of Sexual Abuse</a:t>
            </a:r>
          </a:p>
        </p:txBody>
      </p:sp>
      <p:sp>
        <p:nvSpPr>
          <p:cNvPr id="3" name="Content Placeholder 2">
            <a:extLst>
              <a:ext uri="{FF2B5EF4-FFF2-40B4-BE49-F238E27FC236}">
                <a16:creationId xmlns:a16="http://schemas.microsoft.com/office/drawing/2014/main" id="{88640551-0146-4D64-98C5-5321D99BE591}"/>
              </a:ext>
            </a:extLst>
          </p:cNvPr>
          <p:cNvSpPr>
            <a:spLocks noGrp="1"/>
          </p:cNvSpPr>
          <p:nvPr>
            <p:ph idx="1"/>
          </p:nvPr>
        </p:nvSpPr>
        <p:spPr/>
        <p:txBody>
          <a:bodyPr>
            <a:normAutofit fontScale="92500" lnSpcReduction="10000"/>
          </a:bodyPr>
          <a:lstStyle/>
          <a:p>
            <a:r>
              <a:rPr lang="en-US" dirty="0"/>
              <a:t>SIGNS OF SEXUAL ABUSE </a:t>
            </a:r>
          </a:p>
          <a:p>
            <a:r>
              <a:rPr lang="en-US" dirty="0"/>
              <a:t>• Difficulty walking or sitting </a:t>
            </a:r>
          </a:p>
          <a:p>
            <a:r>
              <a:rPr lang="en-US" dirty="0"/>
              <a:t>• Pain or itching in the genital area </a:t>
            </a:r>
          </a:p>
          <a:p>
            <a:r>
              <a:rPr lang="en-US" dirty="0"/>
              <a:t>• Torn, stained or bloody underclothing </a:t>
            </a:r>
          </a:p>
          <a:p>
            <a:r>
              <a:rPr lang="en-US" dirty="0"/>
              <a:t>• Frequent complaints of stomachaches or headaches </a:t>
            </a:r>
          </a:p>
          <a:p>
            <a:r>
              <a:rPr lang="en-US" dirty="0"/>
              <a:t>• Chronic depression </a:t>
            </a:r>
          </a:p>
          <a:p>
            <a:r>
              <a:rPr lang="en-US" dirty="0"/>
              <a:t>• Withdrawal </a:t>
            </a:r>
          </a:p>
          <a:p>
            <a:r>
              <a:rPr lang="en-US" dirty="0"/>
              <a:t>• Feeling threatened by physical contact </a:t>
            </a:r>
          </a:p>
          <a:p>
            <a:r>
              <a:rPr lang="en-US" dirty="0"/>
              <a:t>• Inappropriate sex play or premature understanding of sex </a:t>
            </a:r>
          </a:p>
          <a:p>
            <a:r>
              <a:rPr lang="en-US" dirty="0"/>
              <a:t>• Running away from home</a:t>
            </a:r>
          </a:p>
        </p:txBody>
      </p:sp>
    </p:spTree>
    <p:extLst>
      <p:ext uri="{BB962C8B-B14F-4D97-AF65-F5344CB8AC3E}">
        <p14:creationId xmlns:p14="http://schemas.microsoft.com/office/powerpoint/2010/main" val="313762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2808-0553-4E73-9D68-3F55BA5ACF70}"/>
              </a:ext>
            </a:extLst>
          </p:cNvPr>
          <p:cNvSpPr>
            <a:spLocks noGrp="1"/>
          </p:cNvSpPr>
          <p:nvPr>
            <p:ph type="title"/>
          </p:nvPr>
        </p:nvSpPr>
        <p:spPr/>
        <p:txBody>
          <a:bodyPr/>
          <a:lstStyle/>
          <a:p>
            <a:pPr algn="ctr"/>
            <a:r>
              <a:rPr lang="en-US" dirty="0"/>
              <a:t>Signs of Neglect</a:t>
            </a:r>
          </a:p>
        </p:txBody>
      </p:sp>
      <p:sp>
        <p:nvSpPr>
          <p:cNvPr id="3" name="Content Placeholder 2">
            <a:extLst>
              <a:ext uri="{FF2B5EF4-FFF2-40B4-BE49-F238E27FC236}">
                <a16:creationId xmlns:a16="http://schemas.microsoft.com/office/drawing/2014/main" id="{C7942B25-3FAC-44B6-9B1A-91A4BD8ACC89}"/>
              </a:ext>
            </a:extLst>
          </p:cNvPr>
          <p:cNvSpPr>
            <a:spLocks noGrp="1"/>
          </p:cNvSpPr>
          <p:nvPr>
            <p:ph idx="1"/>
          </p:nvPr>
        </p:nvSpPr>
        <p:spPr/>
        <p:txBody>
          <a:bodyPr>
            <a:normAutofit/>
          </a:bodyPr>
          <a:lstStyle/>
          <a:p>
            <a:r>
              <a:rPr lang="en-US" dirty="0"/>
              <a:t>SIGNS OF NEGLECT </a:t>
            </a:r>
          </a:p>
          <a:p>
            <a:r>
              <a:rPr lang="en-US" dirty="0"/>
              <a:t>• Chronically dirty </a:t>
            </a:r>
          </a:p>
          <a:p>
            <a:r>
              <a:rPr lang="en-US" dirty="0"/>
              <a:t>• Chronic school absences </a:t>
            </a:r>
          </a:p>
          <a:p>
            <a:r>
              <a:rPr lang="en-US" dirty="0"/>
              <a:t>• Dress inadequate for weather </a:t>
            </a:r>
          </a:p>
          <a:p>
            <a:r>
              <a:rPr lang="en-US" dirty="0"/>
              <a:t>• Left alone at home or without supervision </a:t>
            </a:r>
          </a:p>
          <a:p>
            <a:r>
              <a:rPr lang="en-US" dirty="0"/>
              <a:t>• Left in the care of siblings too young or unable to baby-sit </a:t>
            </a:r>
          </a:p>
          <a:p>
            <a:r>
              <a:rPr lang="en-US" dirty="0"/>
              <a:t>• Often fatigued or falling asleep in school </a:t>
            </a:r>
          </a:p>
          <a:p>
            <a:r>
              <a:rPr lang="en-US" dirty="0"/>
              <a:t>• Hunger </a:t>
            </a:r>
          </a:p>
          <a:p>
            <a:r>
              <a:rPr lang="en-US" dirty="0"/>
              <a:t>• Self destructive feelings or behavior</a:t>
            </a:r>
          </a:p>
          <a:p>
            <a:endParaRPr lang="en-US" dirty="0"/>
          </a:p>
        </p:txBody>
      </p:sp>
    </p:spTree>
    <p:extLst>
      <p:ext uri="{BB962C8B-B14F-4D97-AF65-F5344CB8AC3E}">
        <p14:creationId xmlns:p14="http://schemas.microsoft.com/office/powerpoint/2010/main" val="136014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DB4B-F7A0-4310-A98A-299918EED671}"/>
              </a:ext>
            </a:extLst>
          </p:cNvPr>
          <p:cNvSpPr>
            <a:spLocks noGrp="1"/>
          </p:cNvSpPr>
          <p:nvPr>
            <p:ph type="title"/>
          </p:nvPr>
        </p:nvSpPr>
        <p:spPr/>
        <p:txBody>
          <a:bodyPr/>
          <a:lstStyle/>
          <a:p>
            <a:pPr algn="ctr"/>
            <a:r>
              <a:rPr lang="en-US" b="1" dirty="0"/>
              <a:t>RSA 169 C (cont’d)</a:t>
            </a:r>
          </a:p>
        </p:txBody>
      </p:sp>
      <p:sp>
        <p:nvSpPr>
          <p:cNvPr id="3" name="Content Placeholder 2">
            <a:extLst>
              <a:ext uri="{FF2B5EF4-FFF2-40B4-BE49-F238E27FC236}">
                <a16:creationId xmlns:a16="http://schemas.microsoft.com/office/drawing/2014/main" id="{C7D24E30-3EFA-452F-A2D4-20AD28D2CAD8}"/>
              </a:ext>
            </a:extLst>
          </p:cNvPr>
          <p:cNvSpPr>
            <a:spLocks noGrp="1"/>
          </p:cNvSpPr>
          <p:nvPr>
            <p:ph idx="1"/>
          </p:nvPr>
        </p:nvSpPr>
        <p:spPr/>
        <p:txBody>
          <a:bodyPr>
            <a:normAutofit lnSpcReduction="10000"/>
          </a:bodyPr>
          <a:lstStyle/>
          <a:p>
            <a:r>
              <a:rPr lang="en-US" dirty="0"/>
              <a:t>FREQUENTLY ASKED QUESTIONS </a:t>
            </a:r>
          </a:p>
          <a:p>
            <a:r>
              <a:rPr lang="en-US" dirty="0"/>
              <a:t>When Should I Report My Concern? If you know or </a:t>
            </a:r>
            <a:r>
              <a:rPr lang="en-US" u="sng" dirty="0"/>
              <a:t>suspect</a:t>
            </a:r>
            <a:r>
              <a:rPr lang="en-US" dirty="0"/>
              <a:t> someone is being abused or neglected, </a:t>
            </a:r>
            <a:r>
              <a:rPr lang="en-US" b="1" dirty="0"/>
              <a:t>state law requires </a:t>
            </a:r>
            <a:r>
              <a:rPr lang="en-US" dirty="0"/>
              <a:t>that you immediately report your concerns to DCYF (children under 18 years old) or BEAS (adults 18 years old and older). Proof of abuse or neglect is not required before reporting. </a:t>
            </a:r>
            <a:r>
              <a:rPr lang="en-US" dirty="0">
                <a:highlight>
                  <a:srgbClr val="FFFF00"/>
                </a:highlight>
              </a:rPr>
              <a:t>Reports can also be made directly to the police or 911.</a:t>
            </a:r>
          </a:p>
          <a:p>
            <a:r>
              <a:rPr lang="en-US" dirty="0"/>
              <a:t>What If I Am Mistaken? New Hampshire law states that any person who makes a report in good faith is immune from any civil or criminal liability (RSA 169-C and RSA 161-F). </a:t>
            </a:r>
          </a:p>
          <a:p>
            <a:r>
              <a:rPr lang="en-US" dirty="0"/>
              <a:t>Can I Remain Anonymous? Yes. We understand that reporting your suspicions is a big step to take. We also understand that you may be concerned about possible retaliation if they discover you reported your concerns. </a:t>
            </a:r>
          </a:p>
        </p:txBody>
      </p:sp>
    </p:spTree>
    <p:extLst>
      <p:ext uri="{BB962C8B-B14F-4D97-AF65-F5344CB8AC3E}">
        <p14:creationId xmlns:p14="http://schemas.microsoft.com/office/powerpoint/2010/main" val="294646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98B4-3E80-44CF-B9E1-56C69B5CECB3}"/>
              </a:ext>
            </a:extLst>
          </p:cNvPr>
          <p:cNvSpPr>
            <a:spLocks noGrp="1"/>
          </p:cNvSpPr>
          <p:nvPr>
            <p:ph type="title"/>
          </p:nvPr>
        </p:nvSpPr>
        <p:spPr/>
        <p:txBody>
          <a:bodyPr/>
          <a:lstStyle/>
          <a:p>
            <a:pPr algn="ctr"/>
            <a:r>
              <a:rPr lang="en-US" b="1" dirty="0"/>
              <a:t>Granite State </a:t>
            </a:r>
            <a:br>
              <a:rPr lang="en-US" b="1" dirty="0"/>
            </a:br>
            <a:r>
              <a:rPr lang="en-US" b="1" dirty="0"/>
              <a:t>Children’s Alliance (GSCA)</a:t>
            </a:r>
          </a:p>
        </p:txBody>
      </p:sp>
      <p:sp>
        <p:nvSpPr>
          <p:cNvPr id="3" name="Content Placeholder 2">
            <a:extLst>
              <a:ext uri="{FF2B5EF4-FFF2-40B4-BE49-F238E27FC236}">
                <a16:creationId xmlns:a16="http://schemas.microsoft.com/office/drawing/2014/main" id="{8AB593C0-99D7-4404-B502-FEFC19339857}"/>
              </a:ext>
            </a:extLst>
          </p:cNvPr>
          <p:cNvSpPr>
            <a:spLocks noGrp="1"/>
          </p:cNvSpPr>
          <p:nvPr>
            <p:ph idx="1"/>
          </p:nvPr>
        </p:nvSpPr>
        <p:spPr/>
        <p:txBody>
          <a:bodyPr>
            <a:normAutofit/>
          </a:bodyPr>
          <a:lstStyle/>
          <a:p>
            <a:pPr algn="ctr"/>
            <a:endParaRPr lang="en-US" dirty="0"/>
          </a:p>
          <a:p>
            <a:pPr algn="ctr"/>
            <a:r>
              <a:rPr lang="en-US" dirty="0"/>
              <a:t>The </a:t>
            </a:r>
            <a:r>
              <a:rPr lang="en-US" b="1" dirty="0"/>
              <a:t>Granite State Children’s Alliance</a:t>
            </a:r>
            <a:r>
              <a:rPr lang="en-US" dirty="0"/>
              <a:t> (GSCA) is a statewide chapter organization dedicated to putting the needs of New Hampshire’s child abuse victims first. Accredited by the </a:t>
            </a:r>
            <a:r>
              <a:rPr lang="en-US" dirty="0">
                <a:hlinkClick r:id="rId2"/>
              </a:rPr>
              <a:t>National Children’s Alliance</a:t>
            </a:r>
            <a:r>
              <a:rPr lang="en-US" dirty="0"/>
              <a:t>, the GSCA operates four Child Advocacy Centers (CACs), directly serving the children of Belknap, Cheshire and Hillsborough Counties.  Please visit: </a:t>
            </a:r>
            <a:endParaRPr lang="en-US" sz="8000" dirty="0"/>
          </a:p>
          <a:p>
            <a:pPr marL="0" indent="0" algn="ctr">
              <a:buNone/>
            </a:pPr>
            <a:r>
              <a:rPr lang="en-US" sz="8000" dirty="0">
                <a:solidFill>
                  <a:srgbClr val="00B0F0"/>
                </a:solidFill>
              </a:rPr>
              <a:t>Knowandtell.org</a:t>
            </a:r>
          </a:p>
        </p:txBody>
      </p:sp>
    </p:spTree>
    <p:extLst>
      <p:ext uri="{BB962C8B-B14F-4D97-AF65-F5344CB8AC3E}">
        <p14:creationId xmlns:p14="http://schemas.microsoft.com/office/powerpoint/2010/main" val="31276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9D2C-E054-4C8A-8FC2-68F32D6A91B9}"/>
              </a:ext>
            </a:extLst>
          </p:cNvPr>
          <p:cNvSpPr>
            <a:spLocks noGrp="1"/>
          </p:cNvSpPr>
          <p:nvPr>
            <p:ph type="title"/>
          </p:nvPr>
        </p:nvSpPr>
        <p:spPr/>
        <p:txBody>
          <a:bodyPr/>
          <a:lstStyle/>
          <a:p>
            <a:pPr algn="ctr"/>
            <a:r>
              <a:rPr lang="en-US" dirty="0"/>
              <a:t>Office of the Child Advocate</a:t>
            </a:r>
          </a:p>
        </p:txBody>
      </p:sp>
      <p:sp>
        <p:nvSpPr>
          <p:cNvPr id="3" name="Content Placeholder 2">
            <a:extLst>
              <a:ext uri="{FF2B5EF4-FFF2-40B4-BE49-F238E27FC236}">
                <a16:creationId xmlns:a16="http://schemas.microsoft.com/office/drawing/2014/main" id="{F7A1B5FB-BA66-4EA9-A00E-296FA23CF752}"/>
              </a:ext>
            </a:extLst>
          </p:cNvPr>
          <p:cNvSpPr>
            <a:spLocks noGrp="1"/>
          </p:cNvSpPr>
          <p:nvPr>
            <p:ph idx="1"/>
          </p:nvPr>
        </p:nvSpPr>
        <p:spPr/>
        <p:txBody>
          <a:bodyPr>
            <a:normAutofit/>
          </a:bodyPr>
          <a:lstStyle/>
          <a:p>
            <a:r>
              <a:rPr lang="en-US" dirty="0"/>
              <a:t>The Office of the Child Advocate was established in 2018 as part of an aggressive commitment to reform New Hampshire’s child welfare system. It is an independent and impartial state office established to oversee the Division for Children, Youth and Families (DCYF).</a:t>
            </a:r>
            <a:endParaRPr lang="en-US" dirty="0">
              <a:hlinkClick r:id="rId2"/>
            </a:endParaRPr>
          </a:p>
          <a:p>
            <a:endParaRPr lang="en-US" dirty="0">
              <a:hlinkClick r:id="rId2"/>
            </a:endParaRPr>
          </a:p>
          <a:p>
            <a:pPr marL="0" indent="0">
              <a:buNone/>
            </a:pPr>
            <a:r>
              <a:rPr lang="en-US" dirty="0">
                <a:hlinkClick r:id="rId2"/>
              </a:rPr>
              <a:t>Dr. </a:t>
            </a:r>
            <a:r>
              <a:rPr lang="en-US">
                <a:hlinkClick r:id="rId2"/>
              </a:rPr>
              <a:t>Moira O’Neill</a:t>
            </a:r>
            <a:endParaRPr lang="en-US" dirty="0">
              <a:hlinkClick r:id="rId2"/>
            </a:endParaRPr>
          </a:p>
          <a:p>
            <a:pPr marL="0" indent="0">
              <a:buNone/>
            </a:pPr>
            <a:r>
              <a:rPr lang="en-US" dirty="0">
                <a:hlinkClick r:id="rId2"/>
              </a:rPr>
              <a:t>https://childadvocate.nh.gov/</a:t>
            </a:r>
            <a:endParaRPr lang="en-US" dirty="0"/>
          </a:p>
        </p:txBody>
      </p:sp>
    </p:spTree>
    <p:extLst>
      <p:ext uri="{BB962C8B-B14F-4D97-AF65-F5344CB8AC3E}">
        <p14:creationId xmlns:p14="http://schemas.microsoft.com/office/powerpoint/2010/main" val="410662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63B6-AD8B-469A-8149-009205A0C300}"/>
              </a:ext>
            </a:extLst>
          </p:cNvPr>
          <p:cNvSpPr>
            <a:spLocks noGrp="1"/>
          </p:cNvSpPr>
          <p:nvPr>
            <p:ph type="title"/>
          </p:nvPr>
        </p:nvSpPr>
        <p:spPr/>
        <p:txBody>
          <a:bodyPr/>
          <a:lstStyle/>
          <a:p>
            <a:pPr algn="ctr"/>
            <a:r>
              <a:rPr lang="en-US" dirty="0"/>
              <a:t>ACEs Story</a:t>
            </a:r>
          </a:p>
        </p:txBody>
      </p:sp>
      <p:sp>
        <p:nvSpPr>
          <p:cNvPr id="3" name="Content Placeholder 2">
            <a:extLst>
              <a:ext uri="{FF2B5EF4-FFF2-40B4-BE49-F238E27FC236}">
                <a16:creationId xmlns:a16="http://schemas.microsoft.com/office/drawing/2014/main" id="{A2177F82-764E-4AB9-9B81-74E9C26676B9}"/>
              </a:ext>
            </a:extLst>
          </p:cNvPr>
          <p:cNvSpPr>
            <a:spLocks noGrp="1"/>
          </p:cNvSpPr>
          <p:nvPr>
            <p:ph idx="1"/>
          </p:nvPr>
        </p:nvSpPr>
        <p:spPr/>
        <p:txBody>
          <a:bodyPr>
            <a:normAutofit/>
          </a:bodyPr>
          <a:lstStyle/>
          <a:p>
            <a:pPr algn="ctr"/>
            <a:endParaRPr lang="en-US" sz="4400" dirty="0"/>
          </a:p>
          <a:p>
            <a:pPr algn="ctr"/>
            <a:endParaRPr lang="en-US" sz="4400" dirty="0"/>
          </a:p>
          <a:p>
            <a:pPr algn="ctr"/>
            <a:r>
              <a:rPr lang="en-US" sz="4400" dirty="0"/>
              <a:t>Jenn Alford-Teaster</a:t>
            </a:r>
          </a:p>
        </p:txBody>
      </p:sp>
    </p:spTree>
    <p:extLst>
      <p:ext uri="{BB962C8B-B14F-4D97-AF65-F5344CB8AC3E}">
        <p14:creationId xmlns:p14="http://schemas.microsoft.com/office/powerpoint/2010/main" val="50115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BACC6"/>
        </a:solidFill>
        <a:effectLst/>
      </p:bgPr>
    </p:bg>
    <p:spTree>
      <p:nvGrpSpPr>
        <p:cNvPr id="1" name=""/>
        <p:cNvGrpSpPr/>
        <p:nvPr/>
      </p:nvGrpSpPr>
      <p:grpSpPr>
        <a:xfrm>
          <a:off x="0" y="0"/>
          <a:ext cx="0" cy="0"/>
          <a:chOff x="0" y="0"/>
          <a:chExt cx="0" cy="0"/>
        </a:xfrm>
      </p:grpSpPr>
      <p:sp>
        <p:nvSpPr>
          <p:cNvPr id="14" name="Text Box 23">
            <a:extLst>
              <a:ext uri="{FF2B5EF4-FFF2-40B4-BE49-F238E27FC236}">
                <a16:creationId xmlns:a16="http://schemas.microsoft.com/office/drawing/2014/main" id="{D22A34A0-ADA5-44C6-9E36-6ED9E4ECB1EA}"/>
              </a:ext>
            </a:extLst>
          </p:cNvPr>
          <p:cNvSpPr txBox="1">
            <a:spLocks noChangeArrowheads="1"/>
          </p:cNvSpPr>
          <p:nvPr/>
        </p:nvSpPr>
        <p:spPr bwMode="auto">
          <a:xfrm>
            <a:off x="3810000" y="3352800"/>
            <a:ext cx="1236663" cy="646331"/>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rgbClr val="1F497D"/>
                </a:solidFill>
                <a:latin typeface="+mn-lt"/>
                <a:cs typeface="Arial" panose="020B0604020202020204" pitchFamily="34" charset="0"/>
              </a:rPr>
              <a:t>Child Protection</a:t>
            </a:r>
          </a:p>
        </p:txBody>
      </p:sp>
      <p:sp>
        <p:nvSpPr>
          <p:cNvPr id="18" name="Text Box 23">
            <a:extLst>
              <a:ext uri="{FF2B5EF4-FFF2-40B4-BE49-F238E27FC236}">
                <a16:creationId xmlns:a16="http://schemas.microsoft.com/office/drawing/2014/main" id="{A5504053-CA8E-454C-A848-FA4700659582}"/>
              </a:ext>
            </a:extLst>
          </p:cNvPr>
          <p:cNvSpPr txBox="1">
            <a:spLocks noChangeArrowheads="1"/>
          </p:cNvSpPr>
          <p:nvPr/>
        </p:nvSpPr>
        <p:spPr bwMode="auto">
          <a:xfrm>
            <a:off x="1447800" y="3505200"/>
            <a:ext cx="914400" cy="368300"/>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rgbClr val="1F497D"/>
                </a:solidFill>
                <a:latin typeface="+mn-lt"/>
                <a:cs typeface="Arial" panose="020B0604020202020204" pitchFamily="34" charset="0"/>
              </a:rPr>
              <a:t>Schools</a:t>
            </a:r>
          </a:p>
        </p:txBody>
      </p:sp>
      <p:sp>
        <p:nvSpPr>
          <p:cNvPr id="19" name="Text Box 29">
            <a:extLst>
              <a:ext uri="{FF2B5EF4-FFF2-40B4-BE49-F238E27FC236}">
                <a16:creationId xmlns:a16="http://schemas.microsoft.com/office/drawing/2014/main" id="{80A9DB05-BD00-41DC-8429-7DAC6A4D6716}"/>
              </a:ext>
            </a:extLst>
          </p:cNvPr>
          <p:cNvSpPr txBox="1">
            <a:spLocks noChangeArrowheads="1"/>
          </p:cNvSpPr>
          <p:nvPr/>
        </p:nvSpPr>
        <p:spPr bwMode="auto">
          <a:xfrm>
            <a:off x="2590800" y="3352800"/>
            <a:ext cx="1066800" cy="646331"/>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rgbClr val="1F497D"/>
                </a:solidFill>
                <a:latin typeface="+mn-lt"/>
                <a:cs typeface="Arial" panose="020B0604020202020204" pitchFamily="34" charset="0"/>
              </a:rPr>
              <a:t>Juvenile</a:t>
            </a:r>
            <a:r>
              <a:rPr lang="en-US" altLang="en-US" sz="1800" b="1" dirty="0"/>
              <a:t> </a:t>
            </a:r>
            <a:r>
              <a:rPr lang="en-US" altLang="en-US" sz="1800" b="1" dirty="0">
                <a:solidFill>
                  <a:srgbClr val="1F497D"/>
                </a:solidFill>
                <a:latin typeface="+mn-lt"/>
                <a:cs typeface="Arial" panose="020B0604020202020204" pitchFamily="34" charset="0"/>
              </a:rPr>
              <a:t>Justice</a:t>
            </a:r>
          </a:p>
        </p:txBody>
      </p:sp>
      <p:pic>
        <p:nvPicPr>
          <p:cNvPr id="27" name="Picture 28" descr="R:\DCYF\Child Well-Being\Adele\silo.png">
            <a:extLst>
              <a:ext uri="{FF2B5EF4-FFF2-40B4-BE49-F238E27FC236}">
                <a16:creationId xmlns:a16="http://schemas.microsoft.com/office/drawing/2014/main" id="{C5541D29-646D-4259-B33E-107E8D22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1062380" cy="22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Text Box 23">
            <a:extLst>
              <a:ext uri="{FF2B5EF4-FFF2-40B4-BE49-F238E27FC236}">
                <a16:creationId xmlns:a16="http://schemas.microsoft.com/office/drawing/2014/main" id="{2C4632BE-7AE3-49D0-9CC9-5BFC24E175E4}"/>
              </a:ext>
            </a:extLst>
          </p:cNvPr>
          <p:cNvSpPr txBox="1">
            <a:spLocks noChangeArrowheads="1"/>
          </p:cNvSpPr>
          <p:nvPr/>
        </p:nvSpPr>
        <p:spPr bwMode="auto">
          <a:xfrm>
            <a:off x="228600" y="3352800"/>
            <a:ext cx="990599" cy="646331"/>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rgbClr val="1F497D"/>
                </a:solidFill>
                <a:latin typeface="+mn-lt"/>
                <a:cs typeface="Arial" panose="020B0604020202020204" pitchFamily="34" charset="0"/>
              </a:rPr>
              <a:t>Primary Care</a:t>
            </a:r>
          </a:p>
        </p:txBody>
      </p:sp>
      <p:sp>
        <p:nvSpPr>
          <p:cNvPr id="15" name="Text Box 29">
            <a:extLst>
              <a:ext uri="{FF2B5EF4-FFF2-40B4-BE49-F238E27FC236}">
                <a16:creationId xmlns:a16="http://schemas.microsoft.com/office/drawing/2014/main" id="{95C86C70-330E-40EB-BE7A-FB90471343D4}"/>
              </a:ext>
            </a:extLst>
          </p:cNvPr>
          <p:cNvSpPr txBox="1">
            <a:spLocks noChangeArrowheads="1"/>
          </p:cNvSpPr>
          <p:nvPr/>
        </p:nvSpPr>
        <p:spPr bwMode="auto">
          <a:xfrm>
            <a:off x="5181600" y="3048000"/>
            <a:ext cx="1371600" cy="1200329"/>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rgbClr val="1F497D"/>
                </a:solidFill>
                <a:latin typeface="+mn-lt"/>
                <a:cs typeface="Arial" panose="020B0604020202020204" pitchFamily="34" charset="0"/>
              </a:rPr>
              <a:t>Mental Health (CMHCs &amp; CME)</a:t>
            </a:r>
          </a:p>
        </p:txBody>
      </p:sp>
      <p:sp>
        <p:nvSpPr>
          <p:cNvPr id="29" name="TextBox 28">
            <a:extLst>
              <a:ext uri="{FF2B5EF4-FFF2-40B4-BE49-F238E27FC236}">
                <a16:creationId xmlns:a16="http://schemas.microsoft.com/office/drawing/2014/main" id="{30157E8C-BDD2-4794-978A-C00683E0F0F2}"/>
              </a:ext>
            </a:extLst>
          </p:cNvPr>
          <p:cNvSpPr txBox="1"/>
          <p:nvPr/>
        </p:nvSpPr>
        <p:spPr>
          <a:xfrm>
            <a:off x="200368" y="313808"/>
            <a:ext cx="8839200" cy="1569660"/>
          </a:xfrm>
          <a:prstGeom prst="rect">
            <a:avLst/>
          </a:prstGeom>
          <a:noFill/>
        </p:spPr>
        <p:txBody>
          <a:bodyPr wrap="square" rtlCol="0">
            <a:spAutoFit/>
          </a:bodyPr>
          <a:lstStyle/>
          <a:p>
            <a:pPr algn="ctr"/>
            <a:r>
              <a:rPr lang="en-US" sz="3200" dirty="0"/>
              <a:t>How do we help these children when we have a fragmented system of providers oftentimes working in silos?</a:t>
            </a:r>
          </a:p>
        </p:txBody>
      </p:sp>
      <p:sp>
        <p:nvSpPr>
          <p:cNvPr id="2" name="Cloud 1">
            <a:extLst>
              <a:ext uri="{FF2B5EF4-FFF2-40B4-BE49-F238E27FC236}">
                <a16:creationId xmlns:a16="http://schemas.microsoft.com/office/drawing/2014/main" id="{961DDD1F-C82B-49C8-85BF-6F533ACC9315}"/>
              </a:ext>
            </a:extLst>
          </p:cNvPr>
          <p:cNvSpPr/>
          <p:nvPr/>
        </p:nvSpPr>
        <p:spPr>
          <a:xfrm>
            <a:off x="147981" y="1794164"/>
            <a:ext cx="8839199" cy="115876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5BC76B6-5A88-4772-8CE2-E40BAF6F4BEA}"/>
              </a:ext>
            </a:extLst>
          </p:cNvPr>
          <p:cNvSpPr txBox="1"/>
          <p:nvPr/>
        </p:nvSpPr>
        <p:spPr>
          <a:xfrm>
            <a:off x="2830881" y="1968378"/>
            <a:ext cx="3382169" cy="553998"/>
          </a:xfrm>
          <a:prstGeom prst="rect">
            <a:avLst/>
          </a:prstGeom>
          <a:noFill/>
        </p:spPr>
        <p:txBody>
          <a:bodyPr wrap="square" rtlCol="0">
            <a:spAutoFit/>
          </a:bodyPr>
          <a:lstStyle/>
          <a:p>
            <a:pPr algn="ctr"/>
            <a:r>
              <a:rPr lang="en-US" sz="3000" b="1" dirty="0">
                <a:solidFill>
                  <a:srgbClr val="1F497D"/>
                </a:solidFill>
                <a:cs typeface="Arial" panose="020B0604020202020204" pitchFamily="34" charset="0"/>
              </a:rPr>
              <a:t>Children &amp; Families </a:t>
            </a:r>
          </a:p>
        </p:txBody>
      </p:sp>
      <p:sp>
        <p:nvSpPr>
          <p:cNvPr id="21" name="Text Box 23">
            <a:extLst>
              <a:ext uri="{FF2B5EF4-FFF2-40B4-BE49-F238E27FC236}">
                <a16:creationId xmlns:a16="http://schemas.microsoft.com/office/drawing/2014/main" id="{2C4632BE-7AE3-49D0-9CC9-5BFC24E175E4}"/>
              </a:ext>
            </a:extLst>
          </p:cNvPr>
          <p:cNvSpPr txBox="1">
            <a:spLocks noChangeArrowheads="1"/>
          </p:cNvSpPr>
          <p:nvPr/>
        </p:nvSpPr>
        <p:spPr bwMode="auto">
          <a:xfrm>
            <a:off x="6705600" y="3429000"/>
            <a:ext cx="762000" cy="369332"/>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rgbClr val="1F497D"/>
                </a:solidFill>
                <a:latin typeface="+mn-lt"/>
                <a:cs typeface="Arial" panose="020B0604020202020204" pitchFamily="34" charset="0"/>
              </a:rPr>
              <a:t>SUD</a:t>
            </a:r>
          </a:p>
        </p:txBody>
      </p:sp>
      <p:sp>
        <p:nvSpPr>
          <p:cNvPr id="20" name="Text Box 29">
            <a:extLst>
              <a:ext uri="{FF2B5EF4-FFF2-40B4-BE49-F238E27FC236}">
                <a16:creationId xmlns:a16="http://schemas.microsoft.com/office/drawing/2014/main" id="{95C86C70-330E-40EB-BE7A-FB90471343D4}"/>
              </a:ext>
            </a:extLst>
          </p:cNvPr>
          <p:cNvSpPr txBox="1">
            <a:spLocks noChangeArrowheads="1"/>
          </p:cNvSpPr>
          <p:nvPr/>
        </p:nvSpPr>
        <p:spPr bwMode="auto">
          <a:xfrm>
            <a:off x="7620000" y="3276600"/>
            <a:ext cx="1524000" cy="646331"/>
          </a:xfrm>
          <a:prstGeom prst="rect">
            <a:avLst/>
          </a:prstGeom>
          <a:solidFill>
            <a:schemeClr val="bg1">
              <a:alpha val="50195"/>
            </a:scheme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rgbClr val="1F497D"/>
                </a:solidFill>
                <a:latin typeface="+mn-lt"/>
                <a:cs typeface="Arial" panose="020B0604020202020204" pitchFamily="34" charset="0"/>
              </a:rPr>
              <a:t>Medicaid &amp; MCOs</a:t>
            </a:r>
          </a:p>
        </p:txBody>
      </p:sp>
      <p:pic>
        <p:nvPicPr>
          <p:cNvPr id="30" name="Picture 28" descr="R:\DCYF\Child Well-Being\Adele\silo.png">
            <a:extLst>
              <a:ext uri="{FF2B5EF4-FFF2-40B4-BE49-F238E27FC236}">
                <a16:creationId xmlns:a16="http://schemas.microsoft.com/office/drawing/2014/main" id="{C5541D29-646D-4259-B33E-107E8D22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343400"/>
            <a:ext cx="1062380" cy="22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28" descr="R:\DCYF\Child Well-Being\Adele\silo.png">
            <a:extLst>
              <a:ext uri="{FF2B5EF4-FFF2-40B4-BE49-F238E27FC236}">
                <a16:creationId xmlns:a16="http://schemas.microsoft.com/office/drawing/2014/main" id="{C5541D29-646D-4259-B33E-107E8D22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43400"/>
            <a:ext cx="1062380" cy="22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28" descr="R:\DCYF\Child Well-Being\Adele\silo.png">
            <a:extLst>
              <a:ext uri="{FF2B5EF4-FFF2-40B4-BE49-F238E27FC236}">
                <a16:creationId xmlns:a16="http://schemas.microsoft.com/office/drawing/2014/main" id="{C5541D29-646D-4259-B33E-107E8D22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343400"/>
            <a:ext cx="1062380" cy="22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28" descr="R:\DCYF\Child Well-Being\Adele\silo.png">
            <a:extLst>
              <a:ext uri="{FF2B5EF4-FFF2-40B4-BE49-F238E27FC236}">
                <a16:creationId xmlns:a16="http://schemas.microsoft.com/office/drawing/2014/main" id="{C5541D29-646D-4259-B33E-107E8D22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43400"/>
            <a:ext cx="1062380" cy="22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28" descr="R:\DCYF\Child Well-Being\Adele\silo.png">
            <a:extLst>
              <a:ext uri="{FF2B5EF4-FFF2-40B4-BE49-F238E27FC236}">
                <a16:creationId xmlns:a16="http://schemas.microsoft.com/office/drawing/2014/main" id="{C5541D29-646D-4259-B33E-107E8D22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343400"/>
            <a:ext cx="1062380" cy="22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28" descr="R:\DCYF\Child Well-Being\Adele\silo.png">
            <a:extLst>
              <a:ext uri="{FF2B5EF4-FFF2-40B4-BE49-F238E27FC236}">
                <a16:creationId xmlns:a16="http://schemas.microsoft.com/office/drawing/2014/main" id="{C5541D29-646D-4259-B33E-107E8D22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343400"/>
            <a:ext cx="1062380" cy="2245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57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AA08E5C-C8B6-4035-9850-043C89786C53}"/>
              </a:ext>
            </a:extLst>
          </p:cNvPr>
          <p:cNvPicPr>
            <a:picLocks noGrp="1" noChangeAspect="1"/>
          </p:cNvPicPr>
          <p:nvPr>
            <p:ph idx="1"/>
          </p:nvPr>
        </p:nvPicPr>
        <p:blipFill>
          <a:blip r:embed="rId3"/>
          <a:stretch>
            <a:fillRect/>
          </a:stretch>
        </p:blipFill>
        <p:spPr>
          <a:xfrm>
            <a:off x="319006" y="1922429"/>
            <a:ext cx="4038601" cy="3120738"/>
          </a:xfrm>
          <a:prstGeom prst="rect">
            <a:avLst/>
          </a:prstGeom>
        </p:spPr>
      </p:pic>
      <p:pic>
        <p:nvPicPr>
          <p:cNvPr id="7" name="Content Placeholder 4">
            <a:extLst>
              <a:ext uri="{FF2B5EF4-FFF2-40B4-BE49-F238E27FC236}">
                <a16:creationId xmlns:a16="http://schemas.microsoft.com/office/drawing/2014/main" id="{7007AA95-88BE-4E5D-9538-709FC6F6FD58}"/>
              </a:ext>
            </a:extLst>
          </p:cNvPr>
          <p:cNvPicPr>
            <a:picLocks noChangeAspect="1"/>
          </p:cNvPicPr>
          <p:nvPr/>
        </p:nvPicPr>
        <p:blipFill>
          <a:blip r:embed="rId4"/>
          <a:stretch>
            <a:fillRect/>
          </a:stretch>
        </p:blipFill>
        <p:spPr>
          <a:xfrm>
            <a:off x="4789724" y="1928829"/>
            <a:ext cx="4129006" cy="3190596"/>
          </a:xfrm>
          <a:prstGeom prst="rect">
            <a:avLst/>
          </a:prstGeom>
        </p:spPr>
      </p:pic>
      <p:sp>
        <p:nvSpPr>
          <p:cNvPr id="8" name="Rectangle 7">
            <a:extLst>
              <a:ext uri="{FF2B5EF4-FFF2-40B4-BE49-F238E27FC236}">
                <a16:creationId xmlns:a16="http://schemas.microsoft.com/office/drawing/2014/main" id="{D29BC7BC-27F6-4953-B3E2-9F29B49B6A66}"/>
              </a:ext>
            </a:extLst>
          </p:cNvPr>
          <p:cNvSpPr/>
          <p:nvPr/>
        </p:nvSpPr>
        <p:spPr>
          <a:xfrm>
            <a:off x="464301" y="724885"/>
            <a:ext cx="8215394" cy="830997"/>
          </a:xfrm>
          <a:prstGeom prst="rect">
            <a:avLst/>
          </a:prstGeom>
        </p:spPr>
        <p:txBody>
          <a:bodyPr wrap="square">
            <a:spAutoFit/>
          </a:bodyPr>
          <a:lstStyle/>
          <a:p>
            <a:r>
              <a:rPr lang="en-US" sz="4800" b="1" dirty="0">
                <a:solidFill>
                  <a:schemeClr val="tx1">
                    <a:lumMod val="75000"/>
                    <a:lumOff val="25000"/>
                  </a:schemeClr>
                </a:solidFill>
                <a:latin typeface="+mj-lt"/>
              </a:rPr>
              <a:t>Child Welfare in New Hampshire </a:t>
            </a:r>
          </a:p>
        </p:txBody>
      </p:sp>
      <p:sp>
        <p:nvSpPr>
          <p:cNvPr id="9" name="Rectangle 8">
            <a:extLst>
              <a:ext uri="{FF2B5EF4-FFF2-40B4-BE49-F238E27FC236}">
                <a16:creationId xmlns:a16="http://schemas.microsoft.com/office/drawing/2014/main" id="{07A5E315-3561-4B73-8C3D-55E0EE02BB34}"/>
              </a:ext>
            </a:extLst>
          </p:cNvPr>
          <p:cNvSpPr/>
          <p:nvPr/>
        </p:nvSpPr>
        <p:spPr>
          <a:xfrm>
            <a:off x="2552697" y="5409714"/>
            <a:ext cx="4038601" cy="923330"/>
          </a:xfrm>
          <a:prstGeom prst="rect">
            <a:avLst/>
          </a:prstGeom>
        </p:spPr>
        <p:txBody>
          <a:bodyPr wrap="square">
            <a:spAutoFit/>
          </a:bodyPr>
          <a:lstStyle/>
          <a:p>
            <a:pPr algn="ctr" eaLnBrk="0" fontAlgn="base" hangingPunct="0">
              <a:spcBef>
                <a:spcPct val="0"/>
              </a:spcBef>
              <a:spcAft>
                <a:spcPct val="0"/>
              </a:spcAft>
              <a:defRPr/>
            </a:pPr>
            <a:r>
              <a:rPr lang="en-US" b="1" dirty="0">
                <a:latin typeface="Calibri" pitchFamily="34" charset="0"/>
              </a:rPr>
              <a:t>Presented to House Finance Division III</a:t>
            </a:r>
          </a:p>
          <a:p>
            <a:pPr algn="ctr" eaLnBrk="0" fontAlgn="base" hangingPunct="0">
              <a:spcBef>
                <a:spcPct val="0"/>
              </a:spcBef>
              <a:spcAft>
                <a:spcPct val="0"/>
              </a:spcAft>
              <a:defRPr/>
            </a:pPr>
            <a:r>
              <a:rPr lang="en-US" b="1" dirty="0">
                <a:latin typeface="Calibri" pitchFamily="34" charset="0"/>
              </a:rPr>
              <a:t>March 15, 2019</a:t>
            </a:r>
          </a:p>
          <a:p>
            <a:pPr algn="ctr" eaLnBrk="0" fontAlgn="base" hangingPunct="0">
              <a:spcBef>
                <a:spcPct val="0"/>
              </a:spcBef>
              <a:spcAft>
                <a:spcPct val="0"/>
              </a:spcAft>
              <a:defRPr/>
            </a:pPr>
            <a:r>
              <a:rPr lang="en-US" b="1" dirty="0">
                <a:latin typeface="Calibri" pitchFamily="34" charset="0"/>
              </a:rPr>
              <a:t>Joseph E. Ribsam Jr.</a:t>
            </a:r>
          </a:p>
        </p:txBody>
      </p:sp>
    </p:spTree>
    <p:extLst>
      <p:ext uri="{BB962C8B-B14F-4D97-AF65-F5344CB8AC3E}">
        <p14:creationId xmlns:p14="http://schemas.microsoft.com/office/powerpoint/2010/main" val="31279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D67DE5B-36DC-4809-835A-974795DF7C94}"/>
              </a:ext>
            </a:extLst>
          </p:cNvPr>
          <p:cNvSpPr txBox="1"/>
          <p:nvPr/>
        </p:nvSpPr>
        <p:spPr>
          <a:xfrm>
            <a:off x="369277" y="605896"/>
            <a:ext cx="2313633" cy="5646208"/>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100" b="1" spc="-50" dirty="0">
                <a:solidFill>
                  <a:srgbClr val="FFFFFF"/>
                </a:solidFill>
                <a:latin typeface="+mj-lt"/>
                <a:ea typeface="+mj-ea"/>
                <a:cs typeface="+mj-cs"/>
              </a:rPr>
              <a:t>History of Children’s Behavioral Health Work in NH</a:t>
            </a:r>
          </a:p>
          <a:p>
            <a:pPr defTabSz="914400">
              <a:lnSpc>
                <a:spcPct val="85000"/>
              </a:lnSpc>
              <a:spcBef>
                <a:spcPct val="0"/>
              </a:spcBef>
              <a:spcAft>
                <a:spcPts val="600"/>
              </a:spcAft>
            </a:pPr>
            <a:endParaRPr lang="en-US" sz="3100" spc="-50" dirty="0">
              <a:solidFill>
                <a:srgbClr val="FFFFFF"/>
              </a:solidFill>
              <a:latin typeface="+mj-lt"/>
              <a:ea typeface="+mj-ea"/>
              <a:cs typeface="+mj-cs"/>
            </a:endParaRPr>
          </a:p>
          <a:p>
            <a:pPr defTabSz="914400">
              <a:lnSpc>
                <a:spcPct val="85000"/>
              </a:lnSpc>
              <a:spcBef>
                <a:spcPct val="0"/>
              </a:spcBef>
              <a:spcAft>
                <a:spcPts val="600"/>
              </a:spcAft>
            </a:pPr>
            <a:endParaRPr lang="en-US" sz="3100" spc="-50" dirty="0">
              <a:solidFill>
                <a:srgbClr val="FFFFFF"/>
              </a:solidFill>
              <a:latin typeface="+mj-lt"/>
              <a:ea typeface="+mj-ea"/>
              <a:cs typeface="+mj-cs"/>
            </a:endParaRPr>
          </a:p>
          <a:p>
            <a:pPr defTabSz="914400">
              <a:lnSpc>
                <a:spcPct val="85000"/>
              </a:lnSpc>
              <a:spcBef>
                <a:spcPct val="0"/>
              </a:spcBef>
              <a:spcAft>
                <a:spcPts val="600"/>
              </a:spcAft>
            </a:pPr>
            <a:endParaRPr lang="en-US" sz="3100" spc="-50" dirty="0">
              <a:solidFill>
                <a:srgbClr val="FFFFFF"/>
              </a:solidFill>
              <a:latin typeface="+mj-lt"/>
              <a:ea typeface="+mj-ea"/>
              <a:cs typeface="+mj-cs"/>
            </a:endParaRPr>
          </a:p>
        </p:txBody>
      </p:sp>
      <p:sp>
        <p:nvSpPr>
          <p:cNvPr id="53" name="Rectangle 5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8AE355A7-03E6-490F-8310-AEA1822C7D30}"/>
              </a:ext>
            </a:extLst>
          </p:cNvPr>
          <p:cNvSpPr/>
          <p:nvPr/>
        </p:nvSpPr>
        <p:spPr>
          <a:xfrm>
            <a:off x="3556512" y="605896"/>
            <a:ext cx="4810247" cy="5646208"/>
          </a:xfrm>
          <a:prstGeom prst="rect">
            <a:avLst/>
          </a:prstGeom>
        </p:spPr>
        <p:txBody>
          <a:bodyPr vert="horz" lIns="0" tIns="45720" rIns="0" bIns="45720" rtlCol="0" anchor="ctr">
            <a:normAutofit/>
          </a:bodyPr>
          <a:lstStyle/>
          <a:p>
            <a:pPr marL="285750" indent="-28575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No mention of children in the 2008 10-year Mental Health Plan</a:t>
            </a:r>
          </a:p>
          <a:p>
            <a:pPr marL="285750" indent="-28575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The Children’s Behavioral Health Collaborative (CBHC) was first convened in 2010 through a joint initiative of the NH Endowment for Health and the NH Charitable Foundation </a:t>
            </a:r>
          </a:p>
          <a:p>
            <a:pPr marL="285750" indent="-28575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Embraced a framework for system transformation</a:t>
            </a:r>
          </a:p>
          <a:p>
            <a:pPr marL="285750" indent="-28575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Issued a Strategic Statewide Plan in 2013</a:t>
            </a:r>
          </a:p>
          <a:p>
            <a:pPr marL="285750" indent="-28575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
            </a:pPr>
            <a:r>
              <a:rPr lang="en-US" sz="1700" dirty="0">
                <a:solidFill>
                  <a:schemeClr val="tx1">
                    <a:lumMod val="75000"/>
                    <a:lumOff val="25000"/>
                  </a:schemeClr>
                </a:solidFill>
              </a:rPr>
              <a:t>New Futures was selected to serve as the backbone organization in 2014</a:t>
            </a:r>
          </a:p>
          <a:p>
            <a:pPr marL="285750" indent="-28575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7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700" dirty="0">
                <a:solidFill>
                  <a:schemeClr val="tx1">
                    <a:lumMod val="75000"/>
                    <a:lumOff val="25000"/>
                  </a:schemeClr>
                </a:solidFill>
              </a:rPr>
              <a:t> </a:t>
            </a:r>
          </a:p>
          <a:p>
            <a:pPr marL="342900" indent="-34290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
            </a:pPr>
            <a:endParaRPr lang="en-US" sz="1700" dirty="0">
              <a:solidFill>
                <a:schemeClr val="tx1">
                  <a:lumMod val="75000"/>
                  <a:lumOff val="25000"/>
                </a:schemeClr>
              </a:solidFill>
            </a:endParaRPr>
          </a:p>
        </p:txBody>
      </p:sp>
    </p:spTree>
    <p:extLst>
      <p:ext uri="{BB962C8B-B14F-4D97-AF65-F5344CB8AC3E}">
        <p14:creationId xmlns:p14="http://schemas.microsoft.com/office/powerpoint/2010/main" val="347391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1790095"/>
            <a:ext cx="8839200" cy="5067905"/>
          </a:xfrm>
          <a:prstGeom prst="rect">
            <a:avLst/>
          </a:prstGeom>
          <a:noFill/>
          <a:ln w="25400" cap="flat" cmpd="sng" algn="ctr">
            <a:noFill/>
            <a:prstDash val="solid"/>
          </a:ln>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342900" indent="-342900" algn="l" defTabSz="457200" rtl="0" eaLnBrk="1" latinLnBrk="0" hangingPunct="1">
              <a:spcBef>
                <a:spcPts val="0"/>
              </a:spcBef>
              <a:buFont typeface="Arial"/>
              <a:buChar char="•"/>
              <a:defRPr sz="2400" kern="1200" baseline="0">
                <a:solidFill>
                  <a:schemeClr val="dk1"/>
                </a:solidFill>
                <a:latin typeface="+mn-lt"/>
                <a:ea typeface="+mn-ea"/>
                <a:cs typeface="+mn-cs"/>
              </a:defRPr>
            </a:lvl1pPr>
            <a:lvl2pPr marL="742950" indent="-285750" algn="l" defTabSz="457200" rtl="0" eaLnBrk="1" latinLnBrk="0" hangingPunct="1">
              <a:spcBef>
                <a:spcPts val="0"/>
              </a:spcBef>
              <a:buFont typeface="Arial"/>
              <a:buChar char="–"/>
              <a:defRPr sz="2400" kern="1200" baseline="0">
                <a:solidFill>
                  <a:schemeClr val="dk1"/>
                </a:solidFill>
                <a:latin typeface="+mn-lt"/>
                <a:ea typeface="+mn-ea"/>
                <a:cs typeface="+mn-cs"/>
              </a:defRPr>
            </a:lvl2pPr>
            <a:lvl3pPr marL="1143000" indent="-228600" algn="l" defTabSz="457200" rtl="0" eaLnBrk="1" latinLnBrk="0" hangingPunct="1">
              <a:spcBef>
                <a:spcPts val="0"/>
              </a:spcBef>
              <a:buFont typeface="Arial"/>
              <a:buChar char="•"/>
              <a:defRPr sz="2400" kern="1200" baseline="0">
                <a:solidFill>
                  <a:schemeClr val="dk1"/>
                </a:solidFill>
                <a:latin typeface="+mn-lt"/>
                <a:ea typeface="+mn-ea"/>
                <a:cs typeface="+mn-cs"/>
              </a:defRPr>
            </a:lvl3pPr>
            <a:lvl4pPr marL="1600200" indent="-228600" algn="l" defTabSz="457200" rtl="0" eaLnBrk="1" latinLnBrk="0" hangingPunct="1">
              <a:spcBef>
                <a:spcPts val="0"/>
              </a:spcBef>
              <a:buFont typeface="Arial"/>
              <a:buChar char="–"/>
              <a:defRPr sz="2400" kern="1200" baseline="0">
                <a:solidFill>
                  <a:schemeClr val="dk1"/>
                </a:solidFill>
                <a:latin typeface="+mn-lt"/>
                <a:ea typeface="+mn-ea"/>
                <a:cs typeface="+mn-cs"/>
              </a:defRPr>
            </a:lvl4pPr>
            <a:lvl5pPr marL="2057400" indent="-228600" algn="l" defTabSz="457200" rtl="0" eaLnBrk="1" latinLnBrk="0" hangingPunct="1">
              <a:spcBef>
                <a:spcPts val="0"/>
              </a:spcBef>
              <a:buFont typeface="Arial"/>
              <a:buChar char="»"/>
              <a:defRPr sz="2400" kern="1200" baseline="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endParaRPr lang="en-US" sz="2000" dirty="0">
              <a:solidFill>
                <a:schemeClr val="tx1"/>
              </a:solidFill>
            </a:endParaRPr>
          </a:p>
          <a:p>
            <a:pPr marL="0" indent="0">
              <a:buNone/>
            </a:pPr>
            <a:r>
              <a:rPr lang="en-US" sz="2300" dirty="0"/>
              <a:t>A </a:t>
            </a:r>
            <a:r>
              <a:rPr lang="en-US" sz="2300" b="1" dirty="0"/>
              <a:t>system of care </a:t>
            </a:r>
            <a:r>
              <a:rPr lang="en-US" sz="2300" dirty="0"/>
              <a:t>is: </a:t>
            </a:r>
          </a:p>
          <a:p>
            <a:pPr marL="0" indent="0">
              <a:buNone/>
            </a:pPr>
            <a:endParaRPr lang="en-US" sz="2300" dirty="0"/>
          </a:p>
          <a:p>
            <a:pPr marL="0" indent="0">
              <a:buNone/>
            </a:pPr>
            <a:r>
              <a:rPr lang="en-US" sz="2300" dirty="0"/>
              <a:t>A spectrum of effective, community-based services and supports for children and youth with or at risk for mental health or other challenges and their families, that is organized into a coordinated network, builds meaningful partnerships with families and youth, and addresses their cultural and linguistic needs, in order to help them to function better at home, in school, in the community, and throughout life.</a:t>
            </a:r>
          </a:p>
          <a:p>
            <a:pPr marL="0" indent="0">
              <a:buNone/>
            </a:pPr>
            <a:endParaRPr lang="en-US" sz="2300" dirty="0"/>
          </a:p>
          <a:p>
            <a:pPr marL="0" indent="0">
              <a:buNone/>
            </a:pPr>
            <a:r>
              <a:rPr lang="en-US" sz="1200" dirty="0" err="1"/>
              <a:t>Stroul</a:t>
            </a:r>
            <a:r>
              <a:rPr lang="en-US" sz="1200" dirty="0"/>
              <a:t>, B., </a:t>
            </a:r>
            <a:r>
              <a:rPr lang="en-US" sz="1200" dirty="0" err="1"/>
              <a:t>Blau</a:t>
            </a:r>
            <a:r>
              <a:rPr lang="en-US" sz="1200" dirty="0"/>
              <a:t>, G., &amp; Friedman, R. (2010). Updating the system of care concept and philosophy. Washington, DC: Georgetown University Center for Child and Human Development, National Technical Assistance Center for Children’s Mental Health.</a:t>
            </a:r>
          </a:p>
          <a:p>
            <a:pPr marL="0" indent="0">
              <a:buNone/>
            </a:pPr>
            <a:endParaRPr lang="en-US" sz="1500" dirty="0"/>
          </a:p>
          <a:p>
            <a:endParaRPr lang="en-US" sz="2000" dirty="0"/>
          </a:p>
          <a:p>
            <a:pPr marL="0" indent="0">
              <a:buNone/>
            </a:pPr>
            <a:endParaRPr lang="en-US" sz="1800" b="1" dirty="0">
              <a:solidFill>
                <a:schemeClr val="tx1"/>
              </a:solidFill>
            </a:endParaRPr>
          </a:p>
          <a:p>
            <a:pPr lvl="1">
              <a:buFont typeface="Wingdings" panose="05000000000000000000" pitchFamily="2" charset="2"/>
              <a:buChar char="Ø"/>
            </a:pPr>
            <a:endParaRPr lang="en-US" sz="1800" dirty="0">
              <a:solidFill>
                <a:srgbClr val="595959"/>
              </a:solidFill>
            </a:endParaRPr>
          </a:p>
          <a:p>
            <a:endParaRPr lang="en-US" sz="1800" dirty="0">
              <a:solidFill>
                <a:schemeClr val="tx1"/>
              </a:solidFill>
            </a:endParaRPr>
          </a:p>
          <a:p>
            <a:endParaRPr lang="en-US" sz="1800" dirty="0">
              <a:solidFill>
                <a:schemeClr val="tx1"/>
              </a:solidFill>
            </a:endParaRPr>
          </a:p>
          <a:p>
            <a:pPr lvl="1">
              <a:buFont typeface="Wingdings" panose="05000000000000000000" pitchFamily="2" charset="2"/>
              <a:buChar char="Ø"/>
            </a:pPr>
            <a:endParaRPr lang="en-US" sz="1800" dirty="0">
              <a:solidFill>
                <a:srgbClr val="595959"/>
              </a:solidFill>
            </a:endParaRPr>
          </a:p>
        </p:txBody>
      </p:sp>
      <p:sp>
        <p:nvSpPr>
          <p:cNvPr id="6" name="TextBox 5"/>
          <p:cNvSpPr txBox="1"/>
          <p:nvPr/>
        </p:nvSpPr>
        <p:spPr>
          <a:xfrm>
            <a:off x="1497048" y="654784"/>
            <a:ext cx="7173948" cy="1631216"/>
          </a:xfrm>
          <a:prstGeom prst="rect">
            <a:avLst/>
          </a:prstGeom>
          <a:noFill/>
        </p:spPr>
        <p:txBody>
          <a:bodyPr wrap="square" rtlCol="0">
            <a:spAutoFit/>
          </a:bodyPr>
          <a:lstStyle/>
          <a:p>
            <a:r>
              <a:rPr lang="en-US" sz="4400" b="1" dirty="0">
                <a:latin typeface="+mj-lt"/>
              </a:rPr>
              <a:t>The Solution</a:t>
            </a:r>
            <a:r>
              <a:rPr lang="en-US" sz="4400" dirty="0">
                <a:latin typeface="+mj-lt"/>
              </a:rPr>
              <a:t>:  A System of Care</a:t>
            </a:r>
          </a:p>
          <a:p>
            <a:r>
              <a:rPr lang="en-US" sz="2800" dirty="0">
                <a:solidFill>
                  <a:schemeClr val="tx1">
                    <a:lumMod val="65000"/>
                    <a:lumOff val="35000"/>
                  </a:schemeClr>
                </a:solidFill>
              </a:rPr>
              <a:t> </a:t>
            </a:r>
          </a:p>
          <a:p>
            <a:endParaRPr lang="en-US" sz="2800" dirty="0">
              <a:solidFill>
                <a:schemeClr val="tx1">
                  <a:lumMod val="65000"/>
                  <a:lumOff val="35000"/>
                </a:schemeClr>
              </a:solidFill>
            </a:endParaRPr>
          </a:p>
        </p:txBody>
      </p:sp>
      <p:sp>
        <p:nvSpPr>
          <p:cNvPr id="2" name="Rectangle 1">
            <a:extLst>
              <a:ext uri="{FF2B5EF4-FFF2-40B4-BE49-F238E27FC236}">
                <a16:creationId xmlns:a16="http://schemas.microsoft.com/office/drawing/2014/main" id="{C5E9A156-10CA-4708-A312-79AA13556010}"/>
              </a:ext>
            </a:extLst>
          </p:cNvPr>
          <p:cNvSpPr/>
          <p:nvPr/>
        </p:nvSpPr>
        <p:spPr>
          <a:xfrm>
            <a:off x="914400" y="4914037"/>
            <a:ext cx="7467600" cy="677108"/>
          </a:xfrm>
          <a:prstGeom prst="rect">
            <a:avLst/>
          </a:prstGeom>
        </p:spPr>
        <p:txBody>
          <a:bodyPr wrap="square">
            <a:spAutoFit/>
          </a:bodyPr>
          <a:lstStyle/>
          <a:p>
            <a:pPr marL="342900" indent="-342900">
              <a:buFontTx/>
              <a:buChar char="-"/>
            </a:pPr>
            <a:endParaRPr lang="en-US" sz="2000" b="1" dirty="0">
              <a:solidFill>
                <a:schemeClr val="accent2">
                  <a:lumMod val="75000"/>
                </a:schemeClr>
              </a:solidFill>
            </a:endParaRPr>
          </a:p>
          <a:p>
            <a:pPr marL="342900" indent="-342900">
              <a:buFontTx/>
              <a:buChar char="-"/>
            </a:pPr>
            <a:endParaRPr lang="en-US" dirty="0"/>
          </a:p>
        </p:txBody>
      </p:sp>
      <p:pic>
        <p:nvPicPr>
          <p:cNvPr id="7" name="Picture 6">
            <a:extLst>
              <a:ext uri="{FF2B5EF4-FFF2-40B4-BE49-F238E27FC236}">
                <a16:creationId xmlns:a16="http://schemas.microsoft.com/office/drawing/2014/main" id="{360FEAC5-FB6B-492A-9C6C-634EAEE7B3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3651" y="164421"/>
            <a:ext cx="1241497" cy="1313917"/>
          </a:xfrm>
          <a:prstGeom prst="rect">
            <a:avLst/>
          </a:prstGeom>
        </p:spPr>
      </p:pic>
    </p:spTree>
    <p:extLst>
      <p:ext uri="{BB962C8B-B14F-4D97-AF65-F5344CB8AC3E}">
        <p14:creationId xmlns:p14="http://schemas.microsoft.com/office/powerpoint/2010/main" val="204879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B270-FF79-49FD-AA13-A5F8E6D90C8E}"/>
              </a:ext>
            </a:extLst>
          </p:cNvPr>
          <p:cNvSpPr>
            <a:spLocks noGrp="1"/>
          </p:cNvSpPr>
          <p:nvPr>
            <p:ph type="title"/>
          </p:nvPr>
        </p:nvSpPr>
        <p:spPr/>
        <p:txBody>
          <a:bodyPr/>
          <a:lstStyle/>
          <a:p>
            <a:pPr algn="ctr"/>
            <a:r>
              <a:rPr lang="en-US" dirty="0">
                <a:solidFill>
                  <a:schemeClr val="tx1"/>
                </a:solidFill>
              </a:rPr>
              <a:t>System of Care Components/Values</a:t>
            </a:r>
          </a:p>
        </p:txBody>
      </p:sp>
      <p:sp>
        <p:nvSpPr>
          <p:cNvPr id="3" name="Content Placeholder 2">
            <a:extLst>
              <a:ext uri="{FF2B5EF4-FFF2-40B4-BE49-F238E27FC236}">
                <a16:creationId xmlns:a16="http://schemas.microsoft.com/office/drawing/2014/main" id="{10F2A2CA-B8A8-4898-A3F7-435E96ECC3F1}"/>
              </a:ext>
            </a:extLst>
          </p:cNvPr>
          <p:cNvSpPr>
            <a:spLocks noGrp="1"/>
          </p:cNvSpPr>
          <p:nvPr>
            <p:ph idx="1"/>
          </p:nvPr>
        </p:nvSpPr>
        <p:spPr/>
        <p:txBody>
          <a:bodyPr>
            <a:normAutofit/>
          </a:bodyPr>
          <a:lstStyle/>
          <a:p>
            <a:pPr marL="0" indent="0" algn="ctr">
              <a:buNone/>
            </a:pPr>
            <a:r>
              <a:rPr lang="en-US" sz="2500" b="1" dirty="0">
                <a:solidFill>
                  <a:schemeClr val="tx1"/>
                </a:solidFill>
              </a:rPr>
              <a:t>Became a law in NH in 2016</a:t>
            </a:r>
          </a:p>
          <a:p>
            <a:endParaRPr lang="en-US" sz="2500" dirty="0">
              <a:solidFill>
                <a:schemeClr val="tx1"/>
              </a:solidFill>
            </a:endParaRPr>
          </a:p>
          <a:p>
            <a:pPr lvl="1">
              <a:buFont typeface="Wingdings" panose="05000000000000000000" pitchFamily="2" charset="2"/>
              <a:buChar char="ü"/>
            </a:pPr>
            <a:r>
              <a:rPr lang="en-US" sz="2500" dirty="0">
                <a:solidFill>
                  <a:schemeClr val="tx1"/>
                </a:solidFill>
              </a:rPr>
              <a:t>Youth &amp; Family Driven</a:t>
            </a:r>
          </a:p>
          <a:p>
            <a:pPr lvl="1">
              <a:buFont typeface="Wingdings" panose="05000000000000000000" pitchFamily="2" charset="2"/>
              <a:buChar char="ü"/>
            </a:pPr>
            <a:endParaRPr lang="en-US" sz="2500" dirty="0">
              <a:solidFill>
                <a:schemeClr val="tx1"/>
              </a:solidFill>
            </a:endParaRPr>
          </a:p>
          <a:p>
            <a:pPr lvl="1">
              <a:buFont typeface="Wingdings" panose="05000000000000000000" pitchFamily="2" charset="2"/>
              <a:buChar char="ü"/>
            </a:pPr>
            <a:r>
              <a:rPr lang="en-US" sz="2500" dirty="0">
                <a:solidFill>
                  <a:schemeClr val="tx1"/>
                </a:solidFill>
              </a:rPr>
              <a:t>Community-Based</a:t>
            </a:r>
          </a:p>
          <a:p>
            <a:pPr lvl="1">
              <a:buFont typeface="Wingdings" panose="05000000000000000000" pitchFamily="2" charset="2"/>
              <a:buChar char="ü"/>
            </a:pPr>
            <a:endParaRPr lang="en-US" sz="2500" dirty="0">
              <a:solidFill>
                <a:schemeClr val="tx1"/>
              </a:solidFill>
            </a:endParaRPr>
          </a:p>
          <a:p>
            <a:pPr lvl="1">
              <a:buFont typeface="Wingdings" panose="05000000000000000000" pitchFamily="2" charset="2"/>
              <a:buChar char="ü"/>
            </a:pPr>
            <a:r>
              <a:rPr lang="en-US" sz="2500" dirty="0">
                <a:solidFill>
                  <a:schemeClr val="tx1"/>
                </a:solidFill>
              </a:rPr>
              <a:t>Culturally and Linguistically Competent</a:t>
            </a:r>
          </a:p>
          <a:p>
            <a:pPr lvl="1">
              <a:buFont typeface="Wingdings" panose="05000000000000000000" pitchFamily="2" charset="2"/>
              <a:buChar char="ü"/>
            </a:pPr>
            <a:endParaRPr lang="en-US" sz="2500" dirty="0">
              <a:solidFill>
                <a:schemeClr val="tx1"/>
              </a:solidFill>
            </a:endParaRPr>
          </a:p>
          <a:p>
            <a:pPr lvl="1">
              <a:buFont typeface="Wingdings" panose="05000000000000000000" pitchFamily="2" charset="2"/>
              <a:buChar char="ü"/>
            </a:pPr>
            <a:r>
              <a:rPr lang="en-US" sz="2500" dirty="0">
                <a:solidFill>
                  <a:schemeClr val="tx1"/>
                </a:solidFill>
              </a:rPr>
              <a:t>Trauma Informed (Added in 2019 with SB 14)</a:t>
            </a:r>
          </a:p>
          <a:p>
            <a:endParaRPr lang="en-US" sz="2500" dirty="0">
              <a:solidFill>
                <a:schemeClr val="tx1"/>
              </a:solidFill>
            </a:endParaRPr>
          </a:p>
        </p:txBody>
      </p:sp>
    </p:spTree>
    <p:extLst>
      <p:ext uri="{BB962C8B-B14F-4D97-AF65-F5344CB8AC3E}">
        <p14:creationId xmlns:p14="http://schemas.microsoft.com/office/powerpoint/2010/main" val="236947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90500" y="952500"/>
            <a:ext cx="8763000" cy="4953000"/>
          </a:xfrm>
        </p:spPr>
        <p:txBody>
          <a:bodyPr>
            <a:normAutofit fontScale="92500" lnSpcReduction="10000"/>
          </a:bodyPr>
          <a:lstStyle/>
          <a:p>
            <a:pPr marL="0" indent="0" algn="ctr">
              <a:buNone/>
            </a:pPr>
            <a:r>
              <a:rPr lang="en-US" sz="4800" b="1" dirty="0">
                <a:latin typeface="+mj-lt"/>
              </a:rPr>
              <a:t>RSA 135-F: NH’s System of Care Law</a:t>
            </a:r>
          </a:p>
          <a:p>
            <a:pPr marL="0" indent="0" algn="ctr">
              <a:buNone/>
            </a:pPr>
            <a:endParaRPr lang="en-US" sz="3200" dirty="0"/>
          </a:p>
          <a:p>
            <a:pPr>
              <a:buFont typeface="Wingdings" panose="05000000000000000000" pitchFamily="2" charset="2"/>
              <a:buChar char="Ø"/>
            </a:pPr>
            <a:r>
              <a:rPr lang="en-US" sz="2400" dirty="0"/>
              <a:t> Outlines steps towards building a comprehensive and integrated System of Care for children’s behavioral health</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 Incorporates the System of Care values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 Requires Interagency Coordination at the State level</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 Cornerstone to advancing the work of the CBH program and our State partners</a:t>
            </a:r>
          </a:p>
          <a:p>
            <a:pPr marL="857250" lvl="2" indent="-457200"/>
            <a:endParaRPr lang="en-US" sz="2200" dirty="0"/>
          </a:p>
        </p:txBody>
      </p:sp>
    </p:spTree>
    <p:extLst>
      <p:ext uri="{BB962C8B-B14F-4D97-AF65-F5344CB8AC3E}">
        <p14:creationId xmlns:p14="http://schemas.microsoft.com/office/powerpoint/2010/main" val="350574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12D9E-2EB1-4DAB-8059-83CAE817845D}"/>
              </a:ext>
            </a:extLst>
          </p:cNvPr>
          <p:cNvSpPr/>
          <p:nvPr/>
        </p:nvSpPr>
        <p:spPr>
          <a:xfrm>
            <a:off x="228600" y="770371"/>
            <a:ext cx="8686800" cy="6087629"/>
          </a:xfrm>
          <a:prstGeom prst="rect">
            <a:avLst/>
          </a:prstGeom>
        </p:spPr>
        <p:txBody>
          <a:bodyPr wrap="square">
            <a:spAutoFit/>
          </a:bodyPr>
          <a:lstStyle/>
          <a:p>
            <a:pPr algn="ctr"/>
            <a:r>
              <a:rPr lang="en-US" sz="4400" b="1" dirty="0">
                <a:solidFill>
                  <a:schemeClr val="tx1">
                    <a:lumMod val="65000"/>
                    <a:lumOff val="35000"/>
                  </a:schemeClr>
                </a:solidFill>
                <a:latin typeface="+mj-lt"/>
              </a:rPr>
              <a:t>RSA 135-F: NH’s System of Care Law (cont’d)</a:t>
            </a:r>
          </a:p>
          <a:p>
            <a:pPr marL="342900" indent="-342900">
              <a:buFont typeface="Wingdings" panose="05000000000000000000" pitchFamily="2" charset="2"/>
              <a:buChar char="Ø"/>
            </a:pPr>
            <a:endParaRPr lang="en-US" sz="2400" dirty="0">
              <a:solidFill>
                <a:schemeClr val="tx1">
                  <a:lumMod val="65000"/>
                  <a:lumOff val="35000"/>
                </a:schemeClr>
              </a:solidFill>
            </a:endParaRPr>
          </a:p>
          <a:p>
            <a:pPr marL="342900" indent="-342900">
              <a:buClr>
                <a:srgbClr val="F79646"/>
              </a:buClr>
              <a:buFont typeface="Wingdings" panose="05000000000000000000" pitchFamily="2" charset="2"/>
              <a:buChar char="Ø"/>
            </a:pPr>
            <a:r>
              <a:rPr lang="en-US" sz="2400" dirty="0">
                <a:solidFill>
                  <a:schemeClr val="tx1">
                    <a:lumMod val="65000"/>
                    <a:lumOff val="35000"/>
                  </a:schemeClr>
                </a:solidFill>
              </a:rPr>
              <a:t>The law is very prescriptive </a:t>
            </a:r>
          </a:p>
          <a:p>
            <a:pPr marL="342900" indent="-342900">
              <a:buClr>
                <a:srgbClr val="F79646"/>
              </a:buClr>
              <a:buFont typeface="Wingdings" panose="05000000000000000000" pitchFamily="2" charset="2"/>
              <a:buChar char="Ø"/>
            </a:pPr>
            <a:endParaRPr lang="en-US" sz="2400" dirty="0">
              <a:solidFill>
                <a:schemeClr val="tx1">
                  <a:lumMod val="65000"/>
                  <a:lumOff val="35000"/>
                </a:schemeClr>
              </a:solidFill>
            </a:endParaRPr>
          </a:p>
          <a:p>
            <a:pPr marL="342900" indent="-342900">
              <a:buClr>
                <a:srgbClr val="F79646"/>
              </a:buClr>
              <a:buFont typeface="Wingdings" panose="05000000000000000000" pitchFamily="2" charset="2"/>
              <a:buChar char="Ø"/>
            </a:pPr>
            <a:r>
              <a:rPr lang="en-US" sz="2400" dirty="0">
                <a:solidFill>
                  <a:schemeClr val="tx1">
                    <a:lumMod val="65000"/>
                    <a:lumOff val="35000"/>
                  </a:schemeClr>
                </a:solidFill>
              </a:rPr>
              <a:t>Requires</a:t>
            </a:r>
            <a:r>
              <a:rPr lang="en-US" sz="2400" dirty="0"/>
              <a:t> </a:t>
            </a:r>
            <a:r>
              <a:rPr lang="en-US" sz="2400" dirty="0">
                <a:solidFill>
                  <a:schemeClr val="tx1">
                    <a:lumMod val="65000"/>
                    <a:lumOff val="35000"/>
                  </a:schemeClr>
                </a:solidFill>
              </a:rPr>
              <a:t>planning process</a:t>
            </a:r>
          </a:p>
          <a:p>
            <a:pPr marL="342900" indent="-342900">
              <a:buClr>
                <a:srgbClr val="F79646"/>
              </a:buClr>
              <a:buFont typeface="Wingdings" panose="05000000000000000000" pitchFamily="2" charset="2"/>
              <a:buChar char="Ø"/>
            </a:pPr>
            <a:endParaRPr lang="en-US" sz="2400" dirty="0">
              <a:solidFill>
                <a:schemeClr val="tx1">
                  <a:lumMod val="65000"/>
                  <a:lumOff val="35000"/>
                </a:schemeClr>
              </a:solidFill>
            </a:endParaRPr>
          </a:p>
          <a:p>
            <a:pPr marL="342900" indent="-342900">
              <a:buClr>
                <a:srgbClr val="F79646"/>
              </a:buClr>
              <a:buFont typeface="Wingdings" panose="05000000000000000000" pitchFamily="2" charset="2"/>
              <a:buChar char="Ø"/>
            </a:pPr>
            <a:r>
              <a:rPr lang="en-US" sz="2400" dirty="0">
                <a:solidFill>
                  <a:schemeClr val="tx1">
                    <a:lumMod val="65000"/>
                    <a:lumOff val="35000"/>
                  </a:schemeClr>
                </a:solidFill>
              </a:rPr>
              <a:t>Spells out plan components and key deliverables </a:t>
            </a:r>
          </a:p>
          <a:p>
            <a:pPr marL="342900" indent="-342900">
              <a:buClr>
                <a:srgbClr val="F79646"/>
              </a:buClr>
              <a:buFont typeface="Wingdings" panose="05000000000000000000" pitchFamily="2" charset="2"/>
              <a:buChar char="Ø"/>
            </a:pPr>
            <a:endParaRPr lang="en-US" sz="2400" dirty="0">
              <a:solidFill>
                <a:schemeClr val="tx1">
                  <a:lumMod val="65000"/>
                  <a:lumOff val="35000"/>
                </a:schemeClr>
              </a:solidFill>
            </a:endParaRPr>
          </a:p>
          <a:p>
            <a:pPr marL="342900" indent="-342900">
              <a:buClr>
                <a:srgbClr val="F79646"/>
              </a:buClr>
              <a:buFont typeface="Wingdings" panose="05000000000000000000" pitchFamily="2" charset="2"/>
              <a:buChar char="Ø"/>
            </a:pPr>
            <a:r>
              <a:rPr lang="en-US" sz="2400" dirty="0">
                <a:solidFill>
                  <a:schemeClr val="tx1">
                    <a:lumMod val="65000"/>
                    <a:lumOff val="35000"/>
                  </a:schemeClr>
                </a:solidFill>
              </a:rPr>
              <a:t>Requires yearly progress reports</a:t>
            </a:r>
          </a:p>
          <a:p>
            <a:pPr marL="342900" indent="-342900">
              <a:buClr>
                <a:srgbClr val="F79646"/>
              </a:buClr>
              <a:buFont typeface="Wingdings" panose="05000000000000000000" pitchFamily="2" charset="2"/>
              <a:buChar char="Ø"/>
            </a:pPr>
            <a:endParaRPr lang="en-US" sz="2400" dirty="0">
              <a:solidFill>
                <a:schemeClr val="tx1">
                  <a:lumMod val="65000"/>
                  <a:lumOff val="35000"/>
                </a:schemeClr>
              </a:solidFill>
            </a:endParaRPr>
          </a:p>
          <a:p>
            <a:pPr marL="342900" indent="-342900">
              <a:buClr>
                <a:srgbClr val="F79646"/>
              </a:buClr>
              <a:buFont typeface="Wingdings" panose="05000000000000000000" pitchFamily="2" charset="2"/>
              <a:buChar char="Ø"/>
            </a:pPr>
            <a:r>
              <a:rPr lang="en-US" sz="2400" dirty="0">
                <a:solidFill>
                  <a:schemeClr val="tx1">
                    <a:lumMod val="65000"/>
                    <a:lumOff val="35000"/>
                  </a:schemeClr>
                </a:solidFill>
              </a:rPr>
              <a:t>Each year the reporting requirements are increased</a:t>
            </a:r>
          </a:p>
          <a:p>
            <a:pPr marL="342900" indent="-342900">
              <a:buClr>
                <a:srgbClr val="F79646"/>
              </a:buClr>
              <a:buFont typeface="Wingdings" panose="05000000000000000000" pitchFamily="2" charset="2"/>
              <a:buChar char="Ø"/>
            </a:pPr>
            <a:endParaRPr lang="en-US" sz="2400" dirty="0">
              <a:solidFill>
                <a:schemeClr val="tx1">
                  <a:lumMod val="65000"/>
                  <a:lumOff val="35000"/>
                </a:schemeClr>
              </a:solidFill>
            </a:endParaRPr>
          </a:p>
          <a:p>
            <a:pPr lvl="1">
              <a:lnSpc>
                <a:spcPct val="150000"/>
              </a:lnSpc>
            </a:pPr>
            <a:endParaRPr lang="en-US" sz="2200" dirty="0">
              <a:solidFill>
                <a:schemeClr val="tx1">
                  <a:lumMod val="65000"/>
                  <a:lumOff val="35000"/>
                </a:schemeClr>
              </a:solidFill>
            </a:endParaRPr>
          </a:p>
        </p:txBody>
      </p:sp>
    </p:spTree>
    <p:extLst>
      <p:ext uri="{BB962C8B-B14F-4D97-AF65-F5344CB8AC3E}">
        <p14:creationId xmlns:p14="http://schemas.microsoft.com/office/powerpoint/2010/main" val="1365126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743199" y="286603"/>
            <a:ext cx="5063240" cy="1450757"/>
          </a:xfrm>
          <a:prstGeom prst="rect">
            <a:avLst/>
          </a:prstGeom>
        </p:spPr>
        <p:txBody>
          <a:bodyPr vert="horz" lIns="91440" tIns="45720" rIns="91440" bIns="45720" rtlCol="0" anchor="b">
            <a:normAutofit fontScale="92500" lnSpcReduction="20000"/>
          </a:bodyPr>
          <a:lstStyle/>
          <a:p>
            <a:pPr algn="ctr" defTabSz="914400">
              <a:lnSpc>
                <a:spcPct val="85000"/>
              </a:lnSpc>
              <a:spcBef>
                <a:spcPct val="0"/>
              </a:spcBef>
              <a:spcAft>
                <a:spcPts val="600"/>
              </a:spcAft>
            </a:pPr>
            <a:r>
              <a:rPr lang="en-US" sz="4800" b="1" spc="-50" dirty="0">
                <a:solidFill>
                  <a:schemeClr val="accent2"/>
                </a:solidFill>
                <a:latin typeface="+mj-lt"/>
                <a:ea typeface="+mj-ea"/>
                <a:cs typeface="+mj-cs"/>
              </a:rPr>
              <a:t>Progress so far towards a NH System of Care!</a:t>
            </a:r>
          </a:p>
        </p:txBody>
      </p:sp>
      <p:sp>
        <p:nvSpPr>
          <p:cNvPr id="3" name="Rectangle 2">
            <a:extLst>
              <a:ext uri="{FF2B5EF4-FFF2-40B4-BE49-F238E27FC236}">
                <a16:creationId xmlns:a16="http://schemas.microsoft.com/office/drawing/2014/main" id="{2AD8BF2A-BF09-4C4A-8514-5E9D54BCED71}"/>
              </a:ext>
            </a:extLst>
          </p:cNvPr>
          <p:cNvSpPr/>
          <p:nvPr/>
        </p:nvSpPr>
        <p:spPr>
          <a:xfrm>
            <a:off x="783153" y="2023962"/>
            <a:ext cx="5023286" cy="3845131"/>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ü"/>
            </a:pPr>
            <a:r>
              <a:rPr lang="en-US" sz="1300" dirty="0">
                <a:solidFill>
                  <a:schemeClr val="tx1">
                    <a:lumMod val="75000"/>
                    <a:lumOff val="25000"/>
                  </a:schemeClr>
                </a:solidFill>
              </a:rPr>
              <a:t>ACERT: Manchester, Concord &amp; Laconia</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ü"/>
            </a:pPr>
            <a:r>
              <a:rPr lang="en-US" sz="1300" dirty="0">
                <a:solidFill>
                  <a:schemeClr val="tx1">
                    <a:lumMod val="75000"/>
                    <a:lumOff val="25000"/>
                  </a:schemeClr>
                </a:solidFill>
              </a:rPr>
              <a:t>Inclusion of children in the </a:t>
            </a:r>
            <a:r>
              <a:rPr lang="en-US" sz="1300" b="1" dirty="0">
                <a:solidFill>
                  <a:schemeClr val="tx1">
                    <a:lumMod val="75000"/>
                    <a:lumOff val="25000"/>
                  </a:schemeClr>
                </a:solidFill>
              </a:rPr>
              <a:t>new</a:t>
            </a:r>
            <a:r>
              <a:rPr lang="en-US" sz="1300" dirty="0">
                <a:solidFill>
                  <a:schemeClr val="tx1">
                    <a:lumMod val="75000"/>
                    <a:lumOff val="25000"/>
                  </a:schemeClr>
                </a:solidFill>
              </a:rPr>
              <a:t> 10-Year Mental Health Plan</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ü"/>
            </a:pPr>
            <a:r>
              <a:rPr lang="en-US" sz="1300" dirty="0">
                <a:solidFill>
                  <a:schemeClr val="tx1">
                    <a:lumMod val="75000"/>
                    <a:lumOff val="25000"/>
                  </a:schemeClr>
                </a:solidFill>
              </a:rPr>
              <a:t>Ongoing expansion of </a:t>
            </a:r>
            <a:r>
              <a:rPr lang="en-US" sz="1300" b="1" dirty="0">
                <a:solidFill>
                  <a:schemeClr val="tx1">
                    <a:lumMod val="75000"/>
                    <a:lumOff val="25000"/>
                  </a:schemeClr>
                </a:solidFill>
              </a:rPr>
              <a:t>Wraparound </a:t>
            </a:r>
            <a:r>
              <a:rPr lang="en-US" sz="1300" dirty="0">
                <a:solidFill>
                  <a:schemeClr val="tx1">
                    <a:lumMod val="75000"/>
                    <a:lumOff val="25000"/>
                  </a:schemeClr>
                </a:solidFill>
              </a:rPr>
              <a:t>services (enhanced care coordination through a care management entity) for children &amp; youth with the highest needs</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ü"/>
            </a:pPr>
            <a:r>
              <a:rPr lang="en-US" sz="1300" dirty="0">
                <a:solidFill>
                  <a:schemeClr val="tx1">
                    <a:lumMod val="75000"/>
                    <a:lumOff val="25000"/>
                  </a:schemeClr>
                </a:solidFill>
              </a:rPr>
              <a:t>Continued expansion of </a:t>
            </a:r>
            <a:r>
              <a:rPr lang="en-US" sz="1300" b="1" dirty="0">
                <a:solidFill>
                  <a:schemeClr val="tx1">
                    <a:lumMod val="75000"/>
                    <a:lumOff val="25000"/>
                  </a:schemeClr>
                </a:solidFill>
              </a:rPr>
              <a:t>school-based </a:t>
            </a:r>
            <a:r>
              <a:rPr lang="en-US" sz="1300" dirty="0">
                <a:solidFill>
                  <a:schemeClr val="tx1">
                    <a:lumMod val="75000"/>
                    <a:lumOff val="25000"/>
                  </a:schemeClr>
                </a:solidFill>
              </a:rPr>
              <a:t>behavioral health services through a Multi-Tiered System of Supports for schools (MTSS-B)</a:t>
            </a: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ü"/>
            </a:pPr>
            <a:r>
              <a:rPr lang="en-US" sz="1300" dirty="0">
                <a:solidFill>
                  <a:schemeClr val="tx1">
                    <a:lumMod val="75000"/>
                    <a:lumOff val="25000"/>
                  </a:schemeClr>
                </a:solidFill>
              </a:rPr>
              <a:t>Senate Bill 14</a:t>
            </a:r>
          </a:p>
          <a:p>
            <a:pPr marL="342900" indent="-342900" defTabSz="914400">
              <a:lnSpc>
                <a:spcPct val="90000"/>
              </a:lnSpc>
              <a:spcAft>
                <a:spcPts val="600"/>
              </a:spcAft>
              <a:buClr>
                <a:schemeClr val="accent1"/>
              </a:buClr>
              <a:buFont typeface="Calibri" panose="020F0502020204030204" pitchFamily="34" charset="0"/>
              <a:buChar char="ü"/>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ü"/>
            </a:pPr>
            <a:r>
              <a:rPr lang="en-US" sz="1300" dirty="0">
                <a:solidFill>
                  <a:schemeClr val="tx1">
                    <a:lumMod val="75000"/>
                    <a:lumOff val="25000"/>
                  </a:schemeClr>
                </a:solidFill>
              </a:rPr>
              <a:t>Multisystemic Therapy (MST) and Child Parent Psychotherapy (CPP)</a:t>
            </a:r>
          </a:p>
          <a:p>
            <a:pPr marL="342900" indent="-342900" defTabSz="914400">
              <a:lnSpc>
                <a:spcPct val="90000"/>
              </a:lnSpc>
              <a:spcAft>
                <a:spcPts val="600"/>
              </a:spcAft>
              <a:buClr>
                <a:schemeClr val="accent1"/>
              </a:buClr>
              <a:buFont typeface="Calibri" panose="020F0502020204030204" pitchFamily="34" charset="0"/>
              <a:buChar char="ü"/>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ü"/>
            </a:pPr>
            <a:endParaRPr lang="en-US" sz="13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sz="1300" dirty="0">
              <a:solidFill>
                <a:schemeClr val="tx1">
                  <a:lumMod val="75000"/>
                  <a:lumOff val="25000"/>
                </a:schemeClr>
              </a:solidFill>
            </a:endParaRPr>
          </a:p>
          <a:p>
            <a:pPr marL="342900" indent="-342900" defTabSz="914400">
              <a:lnSpc>
                <a:spcPct val="90000"/>
              </a:lnSpc>
              <a:spcAft>
                <a:spcPts val="600"/>
              </a:spcAft>
              <a:buClr>
                <a:schemeClr val="accent1"/>
              </a:buClr>
              <a:buFont typeface="Calibri" panose="020F0502020204030204" pitchFamily="34" charset="0"/>
              <a:buChar char="-"/>
            </a:pPr>
            <a:endParaRPr lang="en-US" sz="1300" dirty="0">
              <a:solidFill>
                <a:schemeClr val="tx1">
                  <a:lumMod val="75000"/>
                  <a:lumOff val="25000"/>
                </a:schemeClr>
              </a:solidFill>
            </a:endParaRPr>
          </a:p>
        </p:txBody>
      </p:sp>
      <p:sp>
        <p:nvSpPr>
          <p:cNvPr id="12" name="Rectangle 1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922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73AB664-0C7D-4CA5-AA15-794EA7F0F48E}"/>
              </a:ext>
            </a:extLst>
          </p:cNvPr>
          <p:cNvGraphicFramePr>
            <a:graphicFrameLocks noGrp="1"/>
          </p:cNvGraphicFramePr>
          <p:nvPr>
            <p:extLst>
              <p:ext uri="{D42A27DB-BD31-4B8C-83A1-F6EECF244321}">
                <p14:modId xmlns:p14="http://schemas.microsoft.com/office/powerpoint/2010/main" val="1031638640"/>
              </p:ext>
            </p:extLst>
          </p:nvPr>
        </p:nvGraphicFramePr>
        <p:xfrm>
          <a:off x="285750" y="2286000"/>
          <a:ext cx="8572500" cy="429768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48529223"/>
                    </a:ext>
                  </a:extLst>
                </a:gridCol>
                <a:gridCol w="990600">
                  <a:extLst>
                    <a:ext uri="{9D8B030D-6E8A-4147-A177-3AD203B41FA5}">
                      <a16:colId xmlns:a16="http://schemas.microsoft.com/office/drawing/2014/main" val="3851071423"/>
                    </a:ext>
                  </a:extLst>
                </a:gridCol>
                <a:gridCol w="3962400">
                  <a:extLst>
                    <a:ext uri="{9D8B030D-6E8A-4147-A177-3AD203B41FA5}">
                      <a16:colId xmlns:a16="http://schemas.microsoft.com/office/drawing/2014/main" val="1159888850"/>
                    </a:ext>
                  </a:extLst>
                </a:gridCol>
              </a:tblGrid>
              <a:tr h="370840">
                <a:tc>
                  <a:txBody>
                    <a:bodyPr/>
                    <a:lstStyle/>
                    <a:p>
                      <a:pPr algn="ctr"/>
                      <a:r>
                        <a:rPr lang="en-US" sz="1800" b="0" dirty="0">
                          <a:solidFill>
                            <a:schemeClr val="tx1"/>
                          </a:solidFill>
                        </a:rPr>
                        <a:t>From fragmented service delivery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solidFill>
                            <a:schemeClr val="tx1"/>
                          </a:solidFill>
                        </a:rPr>
                        <a:t>to coordinated service delivery</a:t>
                      </a:r>
                    </a:p>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311898"/>
                  </a:ext>
                </a:extLst>
              </a:tr>
              <a:tr h="370840">
                <a:tc>
                  <a:txBody>
                    <a:bodyPr/>
                    <a:lstStyle/>
                    <a:p>
                      <a:pPr algn="ctr"/>
                      <a:r>
                        <a:rPr lang="en-US" sz="1800" b="0" dirty="0"/>
                        <a:t>From categorical programs &amp; funding </a:t>
                      </a: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t>to multi-disciplinary teams &amp; blended resources</a:t>
                      </a:r>
                    </a:p>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383481"/>
                  </a:ext>
                </a:extLst>
              </a:tr>
              <a:tr h="370840">
                <a:tc>
                  <a:txBody>
                    <a:bodyPr/>
                    <a:lstStyle/>
                    <a:p>
                      <a:pPr algn="ctr"/>
                      <a:r>
                        <a:rPr lang="en-US" sz="1800" b="0" dirty="0"/>
                        <a:t>From out-of-home, hospital &amp; institutional placements </a:t>
                      </a:r>
                    </a:p>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t>to in-home supports and community-based inclusion</a:t>
                      </a: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37050"/>
                  </a:ext>
                </a:extLst>
              </a:tr>
              <a:tr h="431800">
                <a:tc>
                  <a:txBody>
                    <a:bodyPr/>
                    <a:lstStyle/>
                    <a:p>
                      <a:pPr algn="ctr"/>
                      <a:r>
                        <a:rPr lang="en-US" sz="1800" b="0" dirty="0"/>
                        <a:t>From reactive, crisis-oriented approach </a:t>
                      </a: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t>to prevention 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t>early intervention</a:t>
                      </a:r>
                    </a:p>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089537"/>
                  </a:ext>
                </a:extLst>
              </a:tr>
              <a:tr h="406400">
                <a:tc>
                  <a:txBody>
                    <a:bodyPr/>
                    <a:lstStyle/>
                    <a:p>
                      <a:pPr algn="ctr"/>
                      <a:r>
                        <a:rPr lang="en-US" sz="1800" b="0" dirty="0"/>
                        <a:t>From focusing only on the youth </a:t>
                      </a: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t>to focusing on the youth,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t>the family, and community</a:t>
                      </a:r>
                    </a:p>
                    <a:p>
                      <a:pPr algn="ctr"/>
                      <a:endParaRPr 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542574"/>
                  </a:ext>
                </a:extLst>
              </a:tr>
            </a:tbl>
          </a:graphicData>
        </a:graphic>
      </p:graphicFrame>
      <p:sp>
        <p:nvSpPr>
          <p:cNvPr id="6" name="Right Arrow 16">
            <a:extLst>
              <a:ext uri="{FF2B5EF4-FFF2-40B4-BE49-F238E27FC236}">
                <a16:creationId xmlns:a16="http://schemas.microsoft.com/office/drawing/2014/main" id="{1FA3AAAF-1C66-4046-861A-1527A7F66AF9}"/>
              </a:ext>
            </a:extLst>
          </p:cNvPr>
          <p:cNvSpPr/>
          <p:nvPr/>
        </p:nvSpPr>
        <p:spPr>
          <a:xfrm>
            <a:off x="4029191" y="2340151"/>
            <a:ext cx="7954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16">
            <a:extLst>
              <a:ext uri="{FF2B5EF4-FFF2-40B4-BE49-F238E27FC236}">
                <a16:creationId xmlns:a16="http://schemas.microsoft.com/office/drawing/2014/main" id="{104234BD-2ADB-4D9D-B9D3-ECFDCDAF8ED4}"/>
              </a:ext>
            </a:extLst>
          </p:cNvPr>
          <p:cNvSpPr/>
          <p:nvPr/>
        </p:nvSpPr>
        <p:spPr>
          <a:xfrm>
            <a:off x="4005743" y="3019367"/>
            <a:ext cx="7954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6">
            <a:extLst>
              <a:ext uri="{FF2B5EF4-FFF2-40B4-BE49-F238E27FC236}">
                <a16:creationId xmlns:a16="http://schemas.microsoft.com/office/drawing/2014/main" id="{6473B1CC-515F-4CF5-9319-3E82E3B94CD8}"/>
              </a:ext>
            </a:extLst>
          </p:cNvPr>
          <p:cNvSpPr/>
          <p:nvPr/>
        </p:nvSpPr>
        <p:spPr>
          <a:xfrm>
            <a:off x="3996365" y="3886131"/>
            <a:ext cx="7954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6">
            <a:extLst>
              <a:ext uri="{FF2B5EF4-FFF2-40B4-BE49-F238E27FC236}">
                <a16:creationId xmlns:a16="http://schemas.microsoft.com/office/drawing/2014/main" id="{2BDE43B3-7DBC-4444-80BE-5DE37B6A87BD}"/>
              </a:ext>
            </a:extLst>
          </p:cNvPr>
          <p:cNvSpPr/>
          <p:nvPr/>
        </p:nvSpPr>
        <p:spPr>
          <a:xfrm>
            <a:off x="3996364" y="4818656"/>
            <a:ext cx="7954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Arrow 16">
            <a:extLst>
              <a:ext uri="{FF2B5EF4-FFF2-40B4-BE49-F238E27FC236}">
                <a16:creationId xmlns:a16="http://schemas.microsoft.com/office/drawing/2014/main" id="{A0F68436-3CAE-4EE0-84B9-7A95D3EB84C1}"/>
              </a:ext>
            </a:extLst>
          </p:cNvPr>
          <p:cNvSpPr/>
          <p:nvPr/>
        </p:nvSpPr>
        <p:spPr>
          <a:xfrm>
            <a:off x="4005743" y="5736426"/>
            <a:ext cx="79541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a:extLst>
              <a:ext uri="{FF2B5EF4-FFF2-40B4-BE49-F238E27FC236}">
                <a16:creationId xmlns:a16="http://schemas.microsoft.com/office/drawing/2014/main" id="{9E123600-DBBE-4412-81D9-513EAD1BD775}"/>
              </a:ext>
            </a:extLst>
          </p:cNvPr>
          <p:cNvSpPr/>
          <p:nvPr/>
        </p:nvSpPr>
        <p:spPr>
          <a:xfrm>
            <a:off x="285750" y="789604"/>
            <a:ext cx="8572500" cy="830997"/>
          </a:xfrm>
          <a:prstGeom prst="rect">
            <a:avLst/>
          </a:prstGeom>
        </p:spPr>
        <p:txBody>
          <a:bodyPr wrap="square">
            <a:spAutoFit/>
          </a:bodyPr>
          <a:lstStyle/>
          <a:p>
            <a:pPr algn="ctr"/>
            <a:r>
              <a:rPr lang="en-US" sz="4800" dirty="0">
                <a:solidFill>
                  <a:schemeClr val="tx1">
                    <a:lumMod val="65000"/>
                    <a:lumOff val="35000"/>
                  </a:schemeClr>
                </a:solidFill>
                <a:latin typeface="+mj-lt"/>
              </a:rPr>
              <a:t>System Changes</a:t>
            </a:r>
          </a:p>
        </p:txBody>
      </p:sp>
    </p:spTree>
    <p:extLst>
      <p:ext uri="{BB962C8B-B14F-4D97-AF65-F5344CB8AC3E}">
        <p14:creationId xmlns:p14="http://schemas.microsoft.com/office/powerpoint/2010/main" val="277290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3883-6AA3-42CC-A391-A0C5EDA64533}"/>
              </a:ext>
            </a:extLst>
          </p:cNvPr>
          <p:cNvSpPr>
            <a:spLocks noGrp="1"/>
          </p:cNvSpPr>
          <p:nvPr>
            <p:ph type="title"/>
          </p:nvPr>
        </p:nvSpPr>
        <p:spPr>
          <a:xfrm>
            <a:off x="457200" y="367613"/>
            <a:ext cx="8229600" cy="1344827"/>
          </a:xfrm>
        </p:spPr>
        <p:txBody>
          <a:bodyPr>
            <a:normAutofit fontScale="90000"/>
          </a:bodyPr>
          <a:lstStyle/>
          <a:p>
            <a:pPr algn="ctr"/>
            <a:br>
              <a:rPr lang="en-US" dirty="0"/>
            </a:br>
            <a:r>
              <a:rPr lang="en-US" dirty="0"/>
              <a:t> </a:t>
            </a:r>
            <a:r>
              <a:rPr lang="en-US" b="1" dirty="0"/>
              <a:t>New Hampshire’s Wraparound Model</a:t>
            </a:r>
            <a:endParaRPr lang="en-US" dirty="0"/>
          </a:p>
        </p:txBody>
      </p:sp>
      <p:sp>
        <p:nvSpPr>
          <p:cNvPr id="3" name="Content Placeholder 2">
            <a:extLst>
              <a:ext uri="{FF2B5EF4-FFF2-40B4-BE49-F238E27FC236}">
                <a16:creationId xmlns:a16="http://schemas.microsoft.com/office/drawing/2014/main" id="{1E093A03-3C79-4509-A0FC-CA8388DB8591}"/>
              </a:ext>
            </a:extLst>
          </p:cNvPr>
          <p:cNvSpPr>
            <a:spLocks noGrp="1"/>
          </p:cNvSpPr>
          <p:nvPr>
            <p:ph idx="1"/>
          </p:nvPr>
        </p:nvSpPr>
        <p:spPr>
          <a:xfrm>
            <a:off x="457200" y="1600200"/>
            <a:ext cx="8229600" cy="4217773"/>
          </a:xfrm>
        </p:spPr>
        <p:txBody>
          <a:bodyPr>
            <a:normAutofit fontScale="85000" lnSpcReduction="10000"/>
          </a:bodyPr>
          <a:lstStyle/>
          <a:p>
            <a:endParaRPr lang="en-US" dirty="0"/>
          </a:p>
          <a:p>
            <a:pPr>
              <a:buFont typeface="Wingdings" panose="05000000000000000000" pitchFamily="2" charset="2"/>
              <a:buChar char="ü"/>
            </a:pPr>
            <a:r>
              <a:rPr lang="en-US" dirty="0"/>
              <a:t>Wraparound is an evidence-based, family- and youth-driven planning process for responding when children or youth experience serious emotional and behavioral concerns </a:t>
            </a:r>
          </a:p>
          <a:p>
            <a:pPr>
              <a:buFont typeface="Wingdings" panose="05000000000000000000" pitchFamily="2" charset="2"/>
              <a:buChar char="ü"/>
            </a:pPr>
            <a:endParaRPr lang="en-US" dirty="0"/>
          </a:p>
          <a:p>
            <a:pPr>
              <a:buFont typeface="Wingdings" panose="05000000000000000000" pitchFamily="2" charset="2"/>
              <a:buChar char="ü"/>
            </a:pPr>
            <a:r>
              <a:rPr lang="en-US" dirty="0"/>
              <a:t>Youth and families choose the care they want and create their team of supports </a:t>
            </a:r>
          </a:p>
          <a:p>
            <a:pPr>
              <a:buFont typeface="Wingdings" panose="05000000000000000000" pitchFamily="2" charset="2"/>
              <a:buChar char="ü"/>
            </a:pPr>
            <a:endParaRPr lang="en-US" dirty="0"/>
          </a:p>
          <a:p>
            <a:pPr>
              <a:buFont typeface="Wingdings" panose="05000000000000000000" pitchFamily="2" charset="2"/>
              <a:buChar char="ü"/>
            </a:pPr>
            <a:r>
              <a:rPr lang="en-US" dirty="0"/>
              <a:t>Delivered within the youth’s community by trained Wrap Coordinators </a:t>
            </a:r>
          </a:p>
          <a:p>
            <a:pPr>
              <a:buFont typeface="Wingdings" panose="05000000000000000000" pitchFamily="2" charset="2"/>
              <a:buChar char="ü"/>
            </a:pPr>
            <a:endParaRPr lang="en-US" dirty="0"/>
          </a:p>
          <a:p>
            <a:pPr>
              <a:buFont typeface="Wingdings" panose="05000000000000000000" pitchFamily="2" charset="2"/>
              <a:buChar char="ü"/>
            </a:pPr>
            <a:r>
              <a:rPr lang="en-US" dirty="0"/>
              <a:t>Utilizes a plan of care focused on developing and utilizing youth and family strengths, in addition to building natural supports </a:t>
            </a:r>
          </a:p>
          <a:p>
            <a:pPr>
              <a:buFont typeface="Wingdings" panose="05000000000000000000" pitchFamily="2" charset="2"/>
              <a:buChar char="ü"/>
            </a:pPr>
            <a:endParaRPr lang="en-US" dirty="0"/>
          </a:p>
          <a:p>
            <a:pPr>
              <a:buFont typeface="Wingdings" panose="05000000000000000000" pitchFamily="2" charset="2"/>
              <a:buChar char="ü"/>
            </a:pPr>
            <a:r>
              <a:rPr lang="en-US" dirty="0"/>
              <a:t>Peer Support Specialists are members of the team</a:t>
            </a:r>
          </a:p>
          <a:p>
            <a:endParaRPr lang="en-US" dirty="0"/>
          </a:p>
          <a:p>
            <a:endParaRPr lang="en-US" dirty="0"/>
          </a:p>
          <a:p>
            <a:endParaRPr lang="en-US" dirty="0"/>
          </a:p>
        </p:txBody>
      </p:sp>
    </p:spTree>
    <p:extLst>
      <p:ext uri="{BB962C8B-B14F-4D97-AF65-F5344CB8AC3E}">
        <p14:creationId xmlns:p14="http://schemas.microsoft.com/office/powerpoint/2010/main" val="61631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526C-C434-4A56-8C95-1A9E28901FF9}"/>
              </a:ext>
            </a:extLst>
          </p:cNvPr>
          <p:cNvSpPr>
            <a:spLocks noGrp="1"/>
          </p:cNvSpPr>
          <p:nvPr>
            <p:ph type="title"/>
          </p:nvPr>
        </p:nvSpPr>
        <p:spPr/>
        <p:txBody>
          <a:bodyPr/>
          <a:lstStyle/>
          <a:p>
            <a:pPr algn="ctr"/>
            <a:r>
              <a:rPr lang="en-US" b="1" dirty="0"/>
              <a:t>The Four Stages of Wraparound</a:t>
            </a:r>
          </a:p>
        </p:txBody>
      </p:sp>
      <p:pic>
        <p:nvPicPr>
          <p:cNvPr id="4" name="Picture 3">
            <a:extLst>
              <a:ext uri="{FF2B5EF4-FFF2-40B4-BE49-F238E27FC236}">
                <a16:creationId xmlns:a16="http://schemas.microsoft.com/office/drawing/2014/main" id="{6EF313C9-CFC9-4D7A-80F8-4AF1F8D023AC}"/>
              </a:ext>
            </a:extLst>
          </p:cNvPr>
          <p:cNvPicPr>
            <a:picLocks noChangeAspect="1"/>
          </p:cNvPicPr>
          <p:nvPr/>
        </p:nvPicPr>
        <p:blipFill>
          <a:blip r:embed="rId3"/>
          <a:stretch>
            <a:fillRect/>
          </a:stretch>
        </p:blipFill>
        <p:spPr>
          <a:xfrm>
            <a:off x="1600200" y="2362200"/>
            <a:ext cx="5626013" cy="3928863"/>
          </a:xfrm>
          <a:prstGeom prst="rect">
            <a:avLst/>
          </a:prstGeom>
        </p:spPr>
      </p:pic>
    </p:spTree>
    <p:extLst>
      <p:ext uri="{BB962C8B-B14F-4D97-AF65-F5344CB8AC3E}">
        <p14:creationId xmlns:p14="http://schemas.microsoft.com/office/powerpoint/2010/main" val="4169921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0" y="2057400"/>
            <a:ext cx="8153400" cy="4343400"/>
          </a:xfrm>
        </p:spPr>
        <p:txBody>
          <a:bodyPr>
            <a:normAutofit/>
          </a:bodyPr>
          <a:lstStyle/>
          <a:p>
            <a:r>
              <a:rPr lang="en-US" dirty="0"/>
              <a:t>NH FAST Forward Program – YOU can refer families to this program</a:t>
            </a:r>
          </a:p>
          <a:p>
            <a:endParaRPr lang="en-US" dirty="0"/>
          </a:p>
          <a:p>
            <a:r>
              <a:rPr lang="en-US" dirty="0"/>
              <a:t>Cheshire County by the Monadnock System of Care Project</a:t>
            </a:r>
          </a:p>
          <a:p>
            <a:endParaRPr lang="en-US" dirty="0"/>
          </a:p>
          <a:p>
            <a:r>
              <a:rPr lang="en-US" dirty="0"/>
              <a:t>Riverbend Community Mental Health and The Center for Life Management have started to utilize this approach </a:t>
            </a:r>
          </a:p>
          <a:p>
            <a:endParaRPr lang="en-US" dirty="0"/>
          </a:p>
          <a:p>
            <a:r>
              <a:rPr lang="en-US" dirty="0"/>
              <a:t>Seven school districts through NH DOE’s project called FAST Forward 2020</a:t>
            </a:r>
            <a:endParaRPr lang="en-US" sz="2200" dirty="0"/>
          </a:p>
          <a:p>
            <a:endParaRPr lang="en-US" sz="2200" dirty="0"/>
          </a:p>
          <a:p>
            <a:endParaRPr lang="en-US" sz="2200" dirty="0"/>
          </a:p>
          <a:p>
            <a:endParaRPr lang="en-US" sz="2200" dirty="0"/>
          </a:p>
          <a:p>
            <a:endParaRPr lang="en-US" sz="2200" dirty="0"/>
          </a:p>
          <a:p>
            <a:pPr marL="0" indent="0">
              <a:buNone/>
            </a:pPr>
            <a:endParaRPr lang="en-US" sz="2200" dirty="0">
              <a:solidFill>
                <a:schemeClr val="tx1"/>
              </a:solidFill>
            </a:endParaRPr>
          </a:p>
        </p:txBody>
      </p:sp>
      <p:sp>
        <p:nvSpPr>
          <p:cNvPr id="3" name="TextBox 2">
            <a:extLst>
              <a:ext uri="{FF2B5EF4-FFF2-40B4-BE49-F238E27FC236}">
                <a16:creationId xmlns:a16="http://schemas.microsoft.com/office/drawing/2014/main" id="{923B1BBE-8C9D-4E01-A5E6-D06DBAE887A6}"/>
              </a:ext>
            </a:extLst>
          </p:cNvPr>
          <p:cNvSpPr txBox="1"/>
          <p:nvPr/>
        </p:nvSpPr>
        <p:spPr>
          <a:xfrm>
            <a:off x="304800" y="306050"/>
            <a:ext cx="8839200" cy="1446550"/>
          </a:xfrm>
          <a:prstGeom prst="rect">
            <a:avLst/>
          </a:prstGeom>
          <a:noFill/>
        </p:spPr>
        <p:txBody>
          <a:bodyPr wrap="square" rtlCol="0">
            <a:spAutoFit/>
          </a:bodyPr>
          <a:lstStyle/>
          <a:p>
            <a:pPr algn="ctr"/>
            <a:r>
              <a:rPr lang="en-US" sz="4400" b="1" dirty="0">
                <a:solidFill>
                  <a:schemeClr val="tx1">
                    <a:lumMod val="65000"/>
                    <a:lumOff val="35000"/>
                  </a:schemeClr>
                </a:solidFill>
                <a:latin typeface="+mj-lt"/>
              </a:rPr>
              <a:t>Where can NH youth and families access Wraparound? </a:t>
            </a:r>
          </a:p>
        </p:txBody>
      </p:sp>
    </p:spTree>
    <p:extLst>
      <p:ext uri="{BB962C8B-B14F-4D97-AF65-F5344CB8AC3E}">
        <p14:creationId xmlns:p14="http://schemas.microsoft.com/office/powerpoint/2010/main" val="1004780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817"/>
            <a:ext cx="9144000" cy="762000"/>
          </a:xfrm>
        </p:spPr>
        <p:txBody>
          <a:bodyPr>
            <a:normAutofit/>
          </a:bodyPr>
          <a:lstStyle/>
          <a:p>
            <a:pPr algn="ctr"/>
            <a:r>
              <a:rPr lang="en-US" b="1" dirty="0"/>
              <a:t>Policy Priorities: Past and Present</a:t>
            </a:r>
          </a:p>
        </p:txBody>
      </p:sp>
      <p:sp>
        <p:nvSpPr>
          <p:cNvPr id="3" name="Content Placeholder 2"/>
          <p:cNvSpPr>
            <a:spLocks noGrp="1"/>
          </p:cNvSpPr>
          <p:nvPr>
            <p:ph idx="1"/>
          </p:nvPr>
        </p:nvSpPr>
        <p:spPr>
          <a:xfrm>
            <a:off x="0" y="2192522"/>
            <a:ext cx="2737711" cy="2684279"/>
          </a:xfrm>
        </p:spPr>
        <p:txBody>
          <a:bodyPr>
            <a:normAutofit/>
          </a:bodyPr>
          <a:lstStyle/>
          <a:p>
            <a:pPr marL="0" lvl="0" indent="0" algn="ctr">
              <a:buNone/>
            </a:pPr>
            <a:r>
              <a:rPr lang="en-US" sz="2000" dirty="0">
                <a:solidFill>
                  <a:schemeClr val="tx1"/>
                </a:solidFill>
              </a:rPr>
              <a:t>Increasing access to mobile crisis response and stabilization services for ALL children</a:t>
            </a:r>
          </a:p>
          <a:p>
            <a:pPr lvl="0" algn="ctr"/>
            <a:endParaRPr lang="en-US" sz="2000" dirty="0">
              <a:solidFill>
                <a:schemeClr val="tx1"/>
              </a:solidFill>
            </a:endParaRPr>
          </a:p>
          <a:p>
            <a:pPr marL="0" lvl="0" indent="0" algn="ctr">
              <a:buNone/>
            </a:pPr>
            <a:r>
              <a:rPr lang="en-US" sz="2000" dirty="0">
                <a:solidFill>
                  <a:schemeClr val="tx1"/>
                </a:solidFill>
              </a:rPr>
              <a:t>Improvements to the System of Care and systems integration</a:t>
            </a:r>
          </a:p>
          <a:p>
            <a:pPr lvl="0"/>
            <a:endParaRPr lang="en-US" sz="2000" dirty="0">
              <a:solidFill>
                <a:schemeClr val="tx1"/>
              </a:solidFill>
            </a:endParaRPr>
          </a:p>
          <a:p>
            <a:pPr lvl="0"/>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b="1" dirty="0">
              <a:solidFill>
                <a:schemeClr val="tx1"/>
              </a:solidFill>
            </a:endParaRPr>
          </a:p>
        </p:txBody>
      </p:sp>
      <p:pic>
        <p:nvPicPr>
          <p:cNvPr id="7" name="Picture 6">
            <a:extLst>
              <a:ext uri="{FF2B5EF4-FFF2-40B4-BE49-F238E27FC236}">
                <a16:creationId xmlns:a16="http://schemas.microsoft.com/office/drawing/2014/main" id="{EADBA968-146F-4042-93B0-1FD669024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565" y="1963922"/>
            <a:ext cx="2968731" cy="2910790"/>
          </a:xfrm>
          <a:prstGeom prst="rect">
            <a:avLst/>
          </a:prstGeom>
        </p:spPr>
      </p:pic>
      <p:sp>
        <p:nvSpPr>
          <p:cNvPr id="8" name="TextBox 7">
            <a:extLst>
              <a:ext uri="{FF2B5EF4-FFF2-40B4-BE49-F238E27FC236}">
                <a16:creationId xmlns:a16="http://schemas.microsoft.com/office/drawing/2014/main" id="{B1DD460E-E8A1-4A07-8CD6-08CC2DE64F93}"/>
              </a:ext>
            </a:extLst>
          </p:cNvPr>
          <p:cNvSpPr txBox="1"/>
          <p:nvPr/>
        </p:nvSpPr>
        <p:spPr>
          <a:xfrm>
            <a:off x="6029325" y="1975654"/>
            <a:ext cx="3206538" cy="3170099"/>
          </a:xfrm>
          <a:prstGeom prst="rect">
            <a:avLst/>
          </a:prstGeom>
          <a:noFill/>
        </p:spPr>
        <p:txBody>
          <a:bodyPr wrap="square" rtlCol="0">
            <a:spAutoFit/>
          </a:bodyPr>
          <a:lstStyle/>
          <a:p>
            <a:pPr algn="ctr"/>
            <a:r>
              <a:rPr lang="en-US" sz="2000" dirty="0"/>
              <a:t>Supporting and expanding the use of NH's prevention framework for school-based behavioral health supports and services: </a:t>
            </a:r>
          </a:p>
          <a:p>
            <a:pPr algn="ctr"/>
            <a:endParaRPr lang="en-US" sz="2000" dirty="0"/>
          </a:p>
          <a:p>
            <a:pPr algn="ctr"/>
            <a:r>
              <a:rPr lang="en-US" sz="2000" dirty="0"/>
              <a:t>Multi-Tiered System of Supports for Behavioral Health and Wellness </a:t>
            </a:r>
          </a:p>
          <a:p>
            <a:pPr algn="ctr"/>
            <a:r>
              <a:rPr lang="en-US" sz="2000" dirty="0"/>
              <a:t>(MTSS-B)</a:t>
            </a:r>
          </a:p>
        </p:txBody>
      </p:sp>
      <p:sp>
        <p:nvSpPr>
          <p:cNvPr id="9" name="TextBox 8">
            <a:extLst>
              <a:ext uri="{FF2B5EF4-FFF2-40B4-BE49-F238E27FC236}">
                <a16:creationId xmlns:a16="http://schemas.microsoft.com/office/drawing/2014/main" id="{59CD7EEF-B5BB-4439-AEF0-9890C5BE34C6}"/>
              </a:ext>
            </a:extLst>
          </p:cNvPr>
          <p:cNvSpPr txBox="1"/>
          <p:nvPr/>
        </p:nvSpPr>
        <p:spPr>
          <a:xfrm>
            <a:off x="2620341" y="5088123"/>
            <a:ext cx="3434490" cy="1631216"/>
          </a:xfrm>
          <a:prstGeom prst="rect">
            <a:avLst/>
          </a:prstGeom>
          <a:noFill/>
        </p:spPr>
        <p:txBody>
          <a:bodyPr wrap="square" rtlCol="0">
            <a:spAutoFit/>
          </a:bodyPr>
          <a:lstStyle/>
          <a:p>
            <a:pPr algn="ctr"/>
            <a:r>
              <a:rPr lang="en-US" sz="2000" dirty="0"/>
              <a:t>The BUDGET &amp; </a:t>
            </a:r>
          </a:p>
          <a:p>
            <a:pPr algn="ctr"/>
            <a:r>
              <a:rPr lang="en-US" sz="2000" dirty="0"/>
              <a:t>The 10-Year Mental Health Plan</a:t>
            </a:r>
            <a:br>
              <a:rPr lang="en-US" sz="2000" dirty="0"/>
            </a:br>
            <a:endParaRPr lang="en-US" sz="2000" dirty="0"/>
          </a:p>
          <a:p>
            <a:endParaRPr lang="en-US" sz="2000" dirty="0"/>
          </a:p>
        </p:txBody>
      </p:sp>
    </p:spTree>
    <p:extLst>
      <p:ext uri="{BB962C8B-B14F-4D97-AF65-F5344CB8AC3E}">
        <p14:creationId xmlns:p14="http://schemas.microsoft.com/office/powerpoint/2010/main" val="215689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9E7232-908E-4FB1-A309-C5F963556D83}"/>
              </a:ext>
            </a:extLst>
          </p:cNvPr>
          <p:cNvPicPr>
            <a:picLocks noChangeAspect="1"/>
          </p:cNvPicPr>
          <p:nvPr/>
        </p:nvPicPr>
        <p:blipFill rotWithShape="1">
          <a:blip r:embed="rId3">
            <a:extLst>
              <a:ext uri="{28A0092B-C50C-407E-A947-70E740481C1C}">
                <a14:useLocalDpi xmlns:a14="http://schemas.microsoft.com/office/drawing/2010/main" val="0"/>
              </a:ext>
            </a:extLst>
          </a:blip>
          <a:srcRect l="2730" r="3" b="3"/>
          <a:stretch/>
        </p:blipFill>
        <p:spPr>
          <a:xfrm>
            <a:off x="1115257" y="640081"/>
            <a:ext cx="3902835" cy="5314406"/>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F5ACD3-2D56-4A63-A328-B5511E72F7A6}"/>
              </a:ext>
            </a:extLst>
          </p:cNvPr>
          <p:cNvSpPr>
            <a:spLocks noGrp="1"/>
          </p:cNvSpPr>
          <p:nvPr>
            <p:ph idx="1"/>
          </p:nvPr>
        </p:nvSpPr>
        <p:spPr>
          <a:xfrm>
            <a:off x="5894613" y="2198914"/>
            <a:ext cx="2767693" cy="3670180"/>
          </a:xfrm>
        </p:spPr>
        <p:txBody>
          <a:bodyPr>
            <a:normAutofit/>
          </a:bodyPr>
          <a:lstStyle/>
          <a:p>
            <a:pPr>
              <a:buClr>
                <a:srgbClr val="00B0F0"/>
              </a:buClr>
            </a:pPr>
            <a:r>
              <a:rPr lang="en-US" sz="1600"/>
              <a:t>Public Private Partnership</a:t>
            </a:r>
          </a:p>
          <a:p>
            <a:pPr>
              <a:buClr>
                <a:srgbClr val="00B0F0"/>
              </a:buClr>
            </a:pPr>
            <a:endParaRPr lang="en-US" sz="1600"/>
          </a:p>
          <a:p>
            <a:pPr>
              <a:buClr>
                <a:srgbClr val="00B0F0"/>
              </a:buClr>
            </a:pPr>
            <a:r>
              <a:rPr lang="en-US" sz="1600"/>
              <a:t>Involved 50+ Organizational Partners</a:t>
            </a:r>
          </a:p>
          <a:p>
            <a:pPr>
              <a:buClr>
                <a:srgbClr val="00B0F0"/>
              </a:buClr>
            </a:pPr>
            <a:endParaRPr lang="en-US" sz="1600"/>
          </a:p>
          <a:p>
            <a:pPr>
              <a:buClr>
                <a:srgbClr val="00B0F0"/>
              </a:buClr>
            </a:pPr>
            <a:r>
              <a:rPr lang="en-US" sz="1600"/>
              <a:t>Articulated Shared Values &amp; Guiding Principles</a:t>
            </a:r>
          </a:p>
          <a:p>
            <a:pPr>
              <a:buClr>
                <a:srgbClr val="00B0F0"/>
              </a:buClr>
            </a:pPr>
            <a:endParaRPr lang="en-US" sz="1600"/>
          </a:p>
          <a:p>
            <a:pPr>
              <a:buClr>
                <a:srgbClr val="00B0F0"/>
              </a:buClr>
            </a:pPr>
            <a:r>
              <a:rPr lang="en-US" sz="1600"/>
              <a:t>SCOPE WAS BROAD AND RECOMMENDATIONS TRANSFORMATIONAL!</a:t>
            </a:r>
          </a:p>
          <a:p>
            <a:pPr marL="0" indent="0">
              <a:buClr>
                <a:srgbClr val="00B0F0"/>
              </a:buClr>
              <a:buNone/>
            </a:pPr>
            <a:endParaRPr lang="en-US" sz="160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927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F02D-25A9-4836-9876-BF9C8AAE4855}"/>
              </a:ext>
            </a:extLst>
          </p:cNvPr>
          <p:cNvSpPr>
            <a:spLocks noGrp="1"/>
          </p:cNvSpPr>
          <p:nvPr>
            <p:ph type="title"/>
          </p:nvPr>
        </p:nvSpPr>
        <p:spPr>
          <a:xfrm>
            <a:off x="822960" y="624839"/>
            <a:ext cx="7857662" cy="1051561"/>
          </a:xfrm>
        </p:spPr>
        <p:txBody>
          <a:bodyPr>
            <a:noAutofit/>
          </a:bodyPr>
          <a:lstStyle/>
          <a:p>
            <a:pPr algn="ctr"/>
            <a:r>
              <a:rPr lang="en-US" sz="3600" b="1" dirty="0"/>
              <a:t>Multi-tiered System of Supports for Behavioral Health and Wellness (MTSS-B)</a:t>
            </a:r>
          </a:p>
        </p:txBody>
      </p:sp>
      <p:sp>
        <p:nvSpPr>
          <p:cNvPr id="3" name="Content Placeholder 2">
            <a:extLst>
              <a:ext uri="{FF2B5EF4-FFF2-40B4-BE49-F238E27FC236}">
                <a16:creationId xmlns:a16="http://schemas.microsoft.com/office/drawing/2014/main" id="{2417292F-0603-4A56-9E18-7BF93E114C12}"/>
              </a:ext>
            </a:extLst>
          </p:cNvPr>
          <p:cNvSpPr>
            <a:spLocks noGrp="1"/>
          </p:cNvSpPr>
          <p:nvPr>
            <p:ph idx="1"/>
          </p:nvPr>
        </p:nvSpPr>
        <p:spPr>
          <a:xfrm>
            <a:off x="228600" y="2734964"/>
            <a:ext cx="6248400" cy="3687763"/>
          </a:xfrm>
        </p:spPr>
        <p:txBody>
          <a:bodyPr>
            <a:normAutofit/>
          </a:bodyPr>
          <a:lstStyle/>
          <a:p>
            <a:pPr>
              <a:buFont typeface="Arial" panose="020B0604020202020204" pitchFamily="34" charset="0"/>
              <a:buChar char="•"/>
            </a:pPr>
            <a:r>
              <a:rPr lang="en-US" sz="2800" dirty="0"/>
              <a:t>Part of System of Care under RSA 135-F</a:t>
            </a:r>
          </a:p>
          <a:p>
            <a:pPr>
              <a:buFont typeface="Arial" panose="020B0604020202020204" pitchFamily="34" charset="0"/>
              <a:buChar char="•"/>
            </a:pPr>
            <a:endParaRPr lang="en-US" sz="2600" dirty="0"/>
          </a:p>
          <a:p>
            <a:pPr>
              <a:buFont typeface="Arial" panose="020B0604020202020204" pitchFamily="34" charset="0"/>
              <a:buChar char="•"/>
            </a:pPr>
            <a:r>
              <a:rPr lang="en-US" sz="2600" dirty="0"/>
              <a:t>A framework to help schools address students’ behavioral health needs</a:t>
            </a:r>
          </a:p>
          <a:p>
            <a:pPr>
              <a:buFont typeface="Arial" panose="020B0604020202020204" pitchFamily="34" charset="0"/>
              <a:buChar char="•"/>
            </a:pPr>
            <a:endParaRPr lang="en-US" sz="2600" dirty="0"/>
          </a:p>
          <a:p>
            <a:pPr>
              <a:buFont typeface="Arial" panose="020B0604020202020204" pitchFamily="34" charset="0"/>
              <a:buChar char="•"/>
            </a:pPr>
            <a:r>
              <a:rPr lang="en-US" sz="2600" dirty="0"/>
              <a:t>School-wide or Community-wide assessments are crucial for success</a:t>
            </a:r>
          </a:p>
          <a:p>
            <a:pPr>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8" name="Picture 7" descr="A yellow sign on a pole&#10;&#10;Description automatically generated">
            <a:extLst>
              <a:ext uri="{FF2B5EF4-FFF2-40B4-BE49-F238E27FC236}">
                <a16:creationId xmlns:a16="http://schemas.microsoft.com/office/drawing/2014/main" id="{54689673-1763-4949-9143-8E9FF6D7312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3222" y="2438400"/>
            <a:ext cx="2057400" cy="2743200"/>
          </a:xfrm>
          <a:prstGeom prst="rect">
            <a:avLst/>
          </a:prstGeom>
        </p:spPr>
      </p:pic>
    </p:spTree>
    <p:extLst>
      <p:ext uri="{BB962C8B-B14F-4D97-AF65-F5344CB8AC3E}">
        <p14:creationId xmlns:p14="http://schemas.microsoft.com/office/powerpoint/2010/main" val="2860601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741994E-A363-484C-BB17-DAD83069EBAF}"/>
              </a:ext>
            </a:extLst>
          </p:cNvPr>
          <p:cNvGraphicFramePr/>
          <p:nvPr>
            <p:extLst>
              <p:ext uri="{D42A27DB-BD31-4B8C-83A1-F6EECF244321}">
                <p14:modId xmlns:p14="http://schemas.microsoft.com/office/powerpoint/2010/main" val="2332962915"/>
              </p:ext>
            </p:extLst>
          </p:nvPr>
        </p:nvGraphicFramePr>
        <p:xfrm>
          <a:off x="2438400" y="533400"/>
          <a:ext cx="6553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5">
            <a:extLst>
              <a:ext uri="{FF2B5EF4-FFF2-40B4-BE49-F238E27FC236}">
                <a16:creationId xmlns:a16="http://schemas.microsoft.com/office/drawing/2014/main" id="{A7CFF025-8C9A-4E04-9A73-B1730AACC660}"/>
              </a:ext>
            </a:extLst>
          </p:cNvPr>
          <p:cNvSpPr txBox="1"/>
          <p:nvPr/>
        </p:nvSpPr>
        <p:spPr>
          <a:xfrm>
            <a:off x="3581400" y="5023008"/>
            <a:ext cx="42672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200" dirty="0">
                <a:latin typeface="+mj-lt"/>
              </a:rPr>
              <a:t>Tier 1: Universal Approach </a:t>
            </a:r>
          </a:p>
          <a:p>
            <a:pPr lvl="0" algn="ctr"/>
            <a:r>
              <a:rPr lang="en-US" sz="2200" dirty="0">
                <a:latin typeface="+mj-lt"/>
              </a:rPr>
              <a:t>(Support for all)</a:t>
            </a:r>
          </a:p>
          <a:p>
            <a:endParaRPr lang="en-US" sz="2200" dirty="0">
              <a:latin typeface="+mj-lt"/>
            </a:endParaRPr>
          </a:p>
        </p:txBody>
      </p:sp>
      <p:sp>
        <p:nvSpPr>
          <p:cNvPr id="6" name="TextBox 7">
            <a:extLst>
              <a:ext uri="{FF2B5EF4-FFF2-40B4-BE49-F238E27FC236}">
                <a16:creationId xmlns:a16="http://schemas.microsoft.com/office/drawing/2014/main" id="{33242295-5399-43F1-BF61-790E2CA8033B}"/>
              </a:ext>
            </a:extLst>
          </p:cNvPr>
          <p:cNvSpPr txBox="1"/>
          <p:nvPr/>
        </p:nvSpPr>
        <p:spPr>
          <a:xfrm>
            <a:off x="3704095" y="3048000"/>
            <a:ext cx="42672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200" dirty="0"/>
              <a:t>Tier 2: Targeted Interventions</a:t>
            </a:r>
          </a:p>
          <a:p>
            <a:pPr lvl="0" algn="ctr"/>
            <a:r>
              <a:rPr lang="en-US" sz="2200" dirty="0"/>
              <a:t>(Support for some)</a:t>
            </a:r>
          </a:p>
          <a:p>
            <a:endParaRPr lang="en-US" sz="2200" dirty="0"/>
          </a:p>
        </p:txBody>
      </p:sp>
      <p:sp>
        <p:nvSpPr>
          <p:cNvPr id="7" name="TextBox 8">
            <a:extLst>
              <a:ext uri="{FF2B5EF4-FFF2-40B4-BE49-F238E27FC236}">
                <a16:creationId xmlns:a16="http://schemas.microsoft.com/office/drawing/2014/main" id="{97400894-64B6-4601-81EB-BAD395B2F1A7}"/>
              </a:ext>
            </a:extLst>
          </p:cNvPr>
          <p:cNvSpPr txBox="1"/>
          <p:nvPr/>
        </p:nvSpPr>
        <p:spPr>
          <a:xfrm>
            <a:off x="3704095" y="1351002"/>
            <a:ext cx="4267200"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200" dirty="0"/>
              <a:t>Tier 3: Intensive Interventions</a:t>
            </a:r>
          </a:p>
          <a:p>
            <a:pPr lvl="0" algn="ctr"/>
            <a:r>
              <a:rPr lang="en-US" sz="2200" dirty="0"/>
              <a:t>(Support for few)</a:t>
            </a:r>
          </a:p>
          <a:p>
            <a:endParaRPr lang="en-US" sz="2200" dirty="0"/>
          </a:p>
        </p:txBody>
      </p:sp>
      <p:sp>
        <p:nvSpPr>
          <p:cNvPr id="8" name="Title 1">
            <a:extLst>
              <a:ext uri="{FF2B5EF4-FFF2-40B4-BE49-F238E27FC236}">
                <a16:creationId xmlns:a16="http://schemas.microsoft.com/office/drawing/2014/main" id="{8B291555-6546-4FE2-A201-276621447235}"/>
              </a:ext>
            </a:extLst>
          </p:cNvPr>
          <p:cNvSpPr>
            <a:spLocks noGrp="1"/>
          </p:cNvSpPr>
          <p:nvPr>
            <p:ph type="title"/>
          </p:nvPr>
        </p:nvSpPr>
        <p:spPr>
          <a:xfrm>
            <a:off x="152400" y="568167"/>
            <a:ext cx="4267200" cy="1143000"/>
          </a:xfrm>
        </p:spPr>
        <p:txBody>
          <a:bodyPr>
            <a:noAutofit/>
          </a:bodyPr>
          <a:lstStyle/>
          <a:p>
            <a:pPr algn="ctr"/>
            <a:br>
              <a:rPr lang="en-US" b="1" dirty="0"/>
            </a:br>
            <a:r>
              <a:rPr lang="en-US" b="1" dirty="0"/>
              <a:t>MTSS-B </a:t>
            </a:r>
            <a:br>
              <a:rPr lang="en-US" b="1" dirty="0"/>
            </a:br>
            <a:r>
              <a:rPr lang="en-US" b="1" dirty="0"/>
              <a:t>Framework</a:t>
            </a:r>
          </a:p>
        </p:txBody>
      </p:sp>
    </p:spTree>
    <p:extLst>
      <p:ext uri="{BB962C8B-B14F-4D97-AF65-F5344CB8AC3E}">
        <p14:creationId xmlns:p14="http://schemas.microsoft.com/office/powerpoint/2010/main" val="53857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5051-6481-4703-9AF0-7D7A0040DB92}"/>
              </a:ext>
            </a:extLst>
          </p:cNvPr>
          <p:cNvSpPr>
            <a:spLocks noGrp="1"/>
          </p:cNvSpPr>
          <p:nvPr>
            <p:ph type="title"/>
          </p:nvPr>
        </p:nvSpPr>
        <p:spPr>
          <a:xfrm>
            <a:off x="800100" y="777239"/>
            <a:ext cx="7543800" cy="899161"/>
          </a:xfrm>
        </p:spPr>
        <p:txBody>
          <a:bodyPr>
            <a:normAutofit/>
          </a:bodyPr>
          <a:lstStyle/>
          <a:p>
            <a:pPr algn="ctr"/>
            <a:r>
              <a:rPr lang="en-US" b="1" dirty="0"/>
              <a:t>MTSS-B (cont’d)</a:t>
            </a:r>
            <a:endParaRPr lang="en-US" dirty="0"/>
          </a:p>
        </p:txBody>
      </p:sp>
      <p:sp>
        <p:nvSpPr>
          <p:cNvPr id="3" name="Content Placeholder 2">
            <a:extLst>
              <a:ext uri="{FF2B5EF4-FFF2-40B4-BE49-F238E27FC236}">
                <a16:creationId xmlns:a16="http://schemas.microsoft.com/office/drawing/2014/main" id="{30ECEE88-4FD7-448D-92D6-E2ADD41EB775}"/>
              </a:ext>
            </a:extLst>
          </p:cNvPr>
          <p:cNvSpPr>
            <a:spLocks noGrp="1"/>
          </p:cNvSpPr>
          <p:nvPr>
            <p:ph idx="1"/>
          </p:nvPr>
        </p:nvSpPr>
        <p:spPr>
          <a:xfrm>
            <a:off x="457200" y="2051957"/>
            <a:ext cx="8229600" cy="3687763"/>
          </a:xfrm>
        </p:spPr>
        <p:txBody>
          <a:bodyPr>
            <a:normAutofit/>
          </a:bodyPr>
          <a:lstStyle/>
          <a:p>
            <a:pPr marL="457200" lvl="1" indent="0">
              <a:buNone/>
            </a:pPr>
            <a:r>
              <a:rPr lang="en-US" dirty="0"/>
              <a:t>Expansion of the MTSS-B framework was recommended in:</a:t>
            </a:r>
            <a:br>
              <a:rPr lang="en-US" dirty="0"/>
            </a:br>
            <a:endParaRPr lang="en-US" dirty="0"/>
          </a:p>
          <a:p>
            <a:pPr marL="1314450" lvl="2" indent="-457200">
              <a:buAutoNum type="arabicParenR"/>
            </a:pPr>
            <a:r>
              <a:rPr lang="en-US" dirty="0"/>
              <a:t>The 10-Year Mental Health Plan</a:t>
            </a:r>
          </a:p>
          <a:p>
            <a:pPr marL="1314450" lvl="2" indent="-457200">
              <a:buAutoNum type="arabicParenR"/>
            </a:pPr>
            <a:endParaRPr lang="en-US" dirty="0"/>
          </a:p>
          <a:p>
            <a:pPr marL="1314450" lvl="2" indent="-457200">
              <a:buAutoNum type="arabicParenR"/>
            </a:pPr>
            <a:r>
              <a:rPr lang="en-US" dirty="0"/>
              <a:t>Governor’s School Safety Preparedness Task Force Report</a:t>
            </a:r>
          </a:p>
          <a:p>
            <a:pPr marL="1314450" lvl="2" indent="-457200">
              <a:buFont typeface="Arial"/>
              <a:buAutoNum type="arabicParenR"/>
            </a:pPr>
            <a:endParaRPr lang="en-US" dirty="0"/>
          </a:p>
          <a:p>
            <a:pPr marL="1314450" lvl="2" indent="-457200">
              <a:buFont typeface="Arial"/>
              <a:buAutoNum type="arabicParenR"/>
            </a:pPr>
            <a:r>
              <a:rPr lang="en-US" dirty="0"/>
              <a:t>Recent report issued by the NH Juvenile Reform Project: </a:t>
            </a:r>
            <a:r>
              <a:rPr lang="en-US" i="1" dirty="0"/>
              <a:t>Keeping Kids in School: The Urgent Need for Reform of School Discipline in NH</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19986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42F8830-D43B-4299-9141-7494983846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638"/>
          <a:stretch/>
        </p:blipFill>
        <p:spPr>
          <a:xfrm>
            <a:off x="2069522" y="228600"/>
            <a:ext cx="5004955" cy="5715000"/>
          </a:xfrm>
          <a:prstGeom prst="rect">
            <a:avLst/>
          </a:prstGeom>
        </p:spPr>
      </p:pic>
    </p:spTree>
    <p:extLst>
      <p:ext uri="{BB962C8B-B14F-4D97-AF65-F5344CB8AC3E}">
        <p14:creationId xmlns:p14="http://schemas.microsoft.com/office/powerpoint/2010/main" val="353982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38200"/>
            <a:ext cx="7698259" cy="762000"/>
          </a:xfrm>
        </p:spPr>
        <p:txBody>
          <a:bodyPr>
            <a:normAutofit/>
          </a:bodyPr>
          <a:lstStyle/>
          <a:p>
            <a:pPr algn="ctr"/>
            <a:r>
              <a:rPr lang="en-US" b="1" dirty="0"/>
              <a:t>Senate Bill 14 (2019)</a:t>
            </a:r>
            <a:endParaRPr lang="en-US" dirty="0"/>
          </a:p>
        </p:txBody>
      </p:sp>
      <p:sp>
        <p:nvSpPr>
          <p:cNvPr id="3" name="Content Placeholder 2"/>
          <p:cNvSpPr>
            <a:spLocks noGrp="1"/>
          </p:cNvSpPr>
          <p:nvPr>
            <p:ph idx="1"/>
          </p:nvPr>
        </p:nvSpPr>
        <p:spPr>
          <a:xfrm>
            <a:off x="466725" y="2541033"/>
            <a:ext cx="6096000" cy="3154363"/>
          </a:xfrm>
        </p:spPr>
        <p:txBody>
          <a:bodyPr>
            <a:normAutofit lnSpcReduction="10000"/>
          </a:bodyPr>
          <a:lstStyle/>
          <a:p>
            <a:pPr marL="0" indent="0">
              <a:buNone/>
            </a:pPr>
            <a:endParaRPr lang="en-US" sz="2000" dirty="0"/>
          </a:p>
          <a:p>
            <a:endParaRPr lang="en-US" sz="2000" dirty="0"/>
          </a:p>
          <a:p>
            <a:pPr marL="0" indent="0">
              <a:buNone/>
            </a:pPr>
            <a:r>
              <a:rPr lang="en-US" sz="2000" dirty="0">
                <a:solidFill>
                  <a:schemeClr val="tx1"/>
                </a:solidFill>
              </a:rPr>
              <a:t>Makes improvements in alignment with:</a:t>
            </a:r>
          </a:p>
          <a:p>
            <a:pPr marL="857250" lvl="1" indent="-457200">
              <a:buAutoNum type="arabicParenR"/>
            </a:pPr>
            <a:endParaRPr lang="en-US" sz="2000" dirty="0">
              <a:solidFill>
                <a:schemeClr val="tx1"/>
              </a:solidFill>
            </a:endParaRPr>
          </a:p>
          <a:p>
            <a:pPr marL="857250" lvl="1" indent="-457200">
              <a:buAutoNum type="arabicParenR"/>
            </a:pPr>
            <a:r>
              <a:rPr lang="en-US" sz="2000" dirty="0">
                <a:solidFill>
                  <a:schemeClr val="tx1"/>
                </a:solidFill>
              </a:rPr>
              <a:t>DCYF Adequacy &amp; Enhancement Assessment </a:t>
            </a:r>
          </a:p>
          <a:p>
            <a:pPr marL="857250" lvl="1" indent="-457200">
              <a:buAutoNum type="arabicParenR"/>
            </a:pPr>
            <a:endParaRPr lang="en-US" sz="2000" dirty="0">
              <a:solidFill>
                <a:schemeClr val="tx1"/>
              </a:solidFill>
            </a:endParaRPr>
          </a:p>
          <a:p>
            <a:pPr marL="857250" lvl="1" indent="-457200">
              <a:buAutoNum type="arabicParenR"/>
            </a:pPr>
            <a:r>
              <a:rPr lang="en-US" sz="2000" dirty="0">
                <a:solidFill>
                  <a:schemeClr val="tx1"/>
                </a:solidFill>
              </a:rPr>
              <a:t>Family First Prevention Services Act</a:t>
            </a:r>
          </a:p>
          <a:p>
            <a:pPr marL="857250" lvl="1" indent="-457200">
              <a:buAutoNum type="arabicParenR"/>
            </a:pPr>
            <a:endParaRPr lang="en-US" sz="2000" dirty="0">
              <a:solidFill>
                <a:schemeClr val="tx1"/>
              </a:solidFill>
            </a:endParaRPr>
          </a:p>
          <a:p>
            <a:pPr marL="857250" lvl="1" indent="-457200">
              <a:buAutoNum type="arabicParenR"/>
            </a:pPr>
            <a:r>
              <a:rPr lang="en-US" sz="2000" dirty="0">
                <a:solidFill>
                  <a:schemeClr val="tx1"/>
                </a:solidFill>
              </a:rPr>
              <a:t>10-Year Mental Health Plan</a:t>
            </a:r>
          </a:p>
          <a:p>
            <a:endParaRPr lang="en-US" sz="2000" dirty="0"/>
          </a:p>
          <a:p>
            <a:endParaRPr lang="en-US" sz="2000" dirty="0"/>
          </a:p>
        </p:txBody>
      </p:sp>
      <p:pic>
        <p:nvPicPr>
          <p:cNvPr id="5" name="Picture 4" descr="A picture containing building, outdoor&#10;&#10;Description automatically generated">
            <a:extLst>
              <a:ext uri="{FF2B5EF4-FFF2-40B4-BE49-F238E27FC236}">
                <a16:creationId xmlns:a16="http://schemas.microsoft.com/office/drawing/2014/main" id="{AB8EA06A-12B9-4DE5-B3C6-7428007DF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84" y="2979183"/>
            <a:ext cx="2452816" cy="3154363"/>
          </a:xfrm>
          <a:prstGeom prst="rect">
            <a:avLst/>
          </a:prstGeom>
        </p:spPr>
      </p:pic>
      <p:sp>
        <p:nvSpPr>
          <p:cNvPr id="6" name="Rectangle 5">
            <a:extLst>
              <a:ext uri="{FF2B5EF4-FFF2-40B4-BE49-F238E27FC236}">
                <a16:creationId xmlns:a16="http://schemas.microsoft.com/office/drawing/2014/main" id="{B2BAFB33-7951-4E7E-9034-DAFEBB652460}"/>
              </a:ext>
            </a:extLst>
          </p:cNvPr>
          <p:cNvSpPr/>
          <p:nvPr/>
        </p:nvSpPr>
        <p:spPr>
          <a:xfrm>
            <a:off x="266700" y="1600200"/>
            <a:ext cx="8610600" cy="1446550"/>
          </a:xfrm>
          <a:prstGeom prst="rect">
            <a:avLst/>
          </a:prstGeom>
        </p:spPr>
        <p:txBody>
          <a:bodyPr wrap="square">
            <a:spAutoFit/>
          </a:bodyPr>
          <a:lstStyle/>
          <a:p>
            <a:pPr algn="ctr"/>
            <a:endParaRPr lang="en-US" sz="2200" dirty="0"/>
          </a:p>
          <a:p>
            <a:pPr algn="ctr"/>
            <a:r>
              <a:rPr lang="en-US" sz="2200" dirty="0"/>
              <a:t>A </a:t>
            </a:r>
            <a:r>
              <a:rPr lang="en-US" sz="2200" b="1" dirty="0">
                <a:solidFill>
                  <a:schemeClr val="tx2">
                    <a:lumMod val="60000"/>
                    <a:lumOff val="40000"/>
                  </a:schemeClr>
                </a:solidFill>
              </a:rPr>
              <a:t>systemic approach </a:t>
            </a:r>
            <a:r>
              <a:rPr lang="en-US" sz="2200" dirty="0"/>
              <a:t>to child welfare reform and </a:t>
            </a:r>
          </a:p>
          <a:p>
            <a:pPr algn="ctr"/>
            <a:r>
              <a:rPr lang="en-US" sz="2200" dirty="0"/>
              <a:t>ensures children and youth get the appropriate support services </a:t>
            </a:r>
          </a:p>
          <a:p>
            <a:pPr algn="ctr"/>
            <a:r>
              <a:rPr lang="en-US" sz="2200" dirty="0"/>
              <a:t>where and when they need them. </a:t>
            </a:r>
          </a:p>
        </p:txBody>
      </p:sp>
    </p:spTree>
    <p:extLst>
      <p:ext uri="{BB962C8B-B14F-4D97-AF65-F5344CB8AC3E}">
        <p14:creationId xmlns:p14="http://schemas.microsoft.com/office/powerpoint/2010/main" val="766626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E026-29CF-4E65-9D3D-E12FDA387232}"/>
              </a:ext>
            </a:extLst>
          </p:cNvPr>
          <p:cNvSpPr>
            <a:spLocks noGrp="1"/>
          </p:cNvSpPr>
          <p:nvPr>
            <p:ph type="title"/>
          </p:nvPr>
        </p:nvSpPr>
        <p:spPr>
          <a:xfrm>
            <a:off x="822960" y="286603"/>
            <a:ext cx="7543800" cy="1450757"/>
          </a:xfrm>
        </p:spPr>
        <p:txBody>
          <a:bodyPr>
            <a:normAutofit/>
          </a:bodyPr>
          <a:lstStyle/>
          <a:p>
            <a:pPr algn="ctr"/>
            <a:r>
              <a:rPr lang="en-US" b="1" dirty="0"/>
              <a:t>Senate Bill 14 (cont’d)</a:t>
            </a:r>
            <a:endParaRPr lang="en-US" dirty="0"/>
          </a:p>
        </p:txBody>
      </p:sp>
      <p:graphicFrame>
        <p:nvGraphicFramePr>
          <p:cNvPr id="5" name="Content Placeholder 2">
            <a:extLst>
              <a:ext uri="{FF2B5EF4-FFF2-40B4-BE49-F238E27FC236}">
                <a16:creationId xmlns:a16="http://schemas.microsoft.com/office/drawing/2014/main" id="{6DE2EA7F-ADC4-409F-ACB4-3479464332EB}"/>
              </a:ext>
            </a:extLst>
          </p:cNvPr>
          <p:cNvGraphicFramePr>
            <a:graphicFrameLocks noGrp="1"/>
          </p:cNvGraphicFramePr>
          <p:nvPr>
            <p:ph idx="1"/>
            <p:extLst>
              <p:ext uri="{D42A27DB-BD31-4B8C-83A1-F6EECF244321}">
                <p14:modId xmlns:p14="http://schemas.microsoft.com/office/powerpoint/2010/main" val="3056327839"/>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101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D9E8-9952-463E-AC25-4147960DC0D1}"/>
              </a:ext>
            </a:extLst>
          </p:cNvPr>
          <p:cNvSpPr>
            <a:spLocks noGrp="1"/>
          </p:cNvSpPr>
          <p:nvPr>
            <p:ph type="title"/>
          </p:nvPr>
        </p:nvSpPr>
        <p:spPr/>
        <p:txBody>
          <a:bodyPr/>
          <a:lstStyle/>
          <a:p>
            <a:pPr algn="ctr"/>
            <a:r>
              <a:rPr lang="en-US" b="1" dirty="0"/>
              <a:t>Senate Bill 6 (2019)</a:t>
            </a:r>
          </a:p>
        </p:txBody>
      </p:sp>
      <p:sp>
        <p:nvSpPr>
          <p:cNvPr id="3" name="Content Placeholder 2">
            <a:extLst>
              <a:ext uri="{FF2B5EF4-FFF2-40B4-BE49-F238E27FC236}">
                <a16:creationId xmlns:a16="http://schemas.microsoft.com/office/drawing/2014/main" id="{87D90B34-2A12-444A-B60E-C631F498A27A}"/>
              </a:ext>
            </a:extLst>
          </p:cNvPr>
          <p:cNvSpPr>
            <a:spLocks noGrp="1"/>
          </p:cNvSpPr>
          <p:nvPr>
            <p:ph idx="1"/>
          </p:nvPr>
        </p:nvSpPr>
        <p:spPr/>
        <p:txBody>
          <a:bodyPr>
            <a:normAutofit/>
          </a:bodyPr>
          <a:lstStyle/>
          <a:p>
            <a:pPr marL="0" indent="0">
              <a:buNone/>
            </a:pPr>
            <a:r>
              <a:rPr lang="en-US" dirty="0"/>
              <a:t>…Gov. Chris Sununu and Senate President Donna Soucy signed off on Senate Bill 6, a measure to dramatically increase the staffing at the agency [DCYF], adding funding for </a:t>
            </a:r>
            <a:r>
              <a:rPr lang="en-US" dirty="0">
                <a:highlight>
                  <a:srgbClr val="FFFF00"/>
                </a:highlight>
              </a:rPr>
              <a:t>77 new positions over two years</a:t>
            </a:r>
            <a:r>
              <a:rPr lang="en-US" dirty="0"/>
              <a:t>.</a:t>
            </a:r>
          </a:p>
          <a:p>
            <a:pPr marL="0" indent="0">
              <a:buNone/>
            </a:pPr>
            <a:r>
              <a:rPr lang="en-US" dirty="0"/>
              <a:t>To satisfy the first bill, Senate Bill 6, DHHS officials will have to recruit caseworkers and managers to the beleaguered agency: </a:t>
            </a:r>
            <a:r>
              <a:rPr lang="en-US" dirty="0">
                <a:highlight>
                  <a:srgbClr val="FFFF00"/>
                </a:highlight>
              </a:rPr>
              <a:t>57 child protective service workers and 20 child protective supervisors in total</a:t>
            </a:r>
            <a:r>
              <a:rPr lang="en-US" dirty="0"/>
              <a:t>. That’s an ambitious task complicated by workforce challenges statewide, and the conditions within a department that has seen high levels of turnover in recent years.</a:t>
            </a:r>
          </a:p>
          <a:p>
            <a:pPr marL="0" indent="0">
              <a:buNone/>
            </a:pPr>
            <a:r>
              <a:rPr lang="en-US" dirty="0"/>
              <a:t>Advocates say increasing the positions will go a long way to reducing the workload for protective workers, </a:t>
            </a:r>
            <a:r>
              <a:rPr lang="en-US" dirty="0">
                <a:highlight>
                  <a:srgbClr val="FFFF00"/>
                </a:highlight>
              </a:rPr>
              <a:t>who as of March had on average 46 assessments per worker – far more than the nationally-recommended average of 15. </a:t>
            </a:r>
          </a:p>
        </p:txBody>
      </p:sp>
    </p:spTree>
    <p:extLst>
      <p:ext uri="{BB962C8B-B14F-4D97-AF65-F5344CB8AC3E}">
        <p14:creationId xmlns:p14="http://schemas.microsoft.com/office/powerpoint/2010/main" val="35220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6A9F-7872-4535-AE72-07FAA0CD323B}"/>
              </a:ext>
            </a:extLst>
          </p:cNvPr>
          <p:cNvSpPr>
            <a:spLocks noGrp="1"/>
          </p:cNvSpPr>
          <p:nvPr>
            <p:ph type="title"/>
          </p:nvPr>
        </p:nvSpPr>
        <p:spPr/>
        <p:txBody>
          <a:bodyPr/>
          <a:lstStyle/>
          <a:p>
            <a:r>
              <a:rPr lang="en-US" dirty="0"/>
              <a:t>House commissions and </a:t>
            </a:r>
            <a:r>
              <a:rPr lang="en-US" dirty="0" err="1"/>
              <a:t>commitees</a:t>
            </a:r>
            <a:endParaRPr lang="en-US" dirty="0"/>
          </a:p>
        </p:txBody>
      </p:sp>
      <p:sp>
        <p:nvSpPr>
          <p:cNvPr id="3" name="Content Placeholder 2">
            <a:extLst>
              <a:ext uri="{FF2B5EF4-FFF2-40B4-BE49-F238E27FC236}">
                <a16:creationId xmlns:a16="http://schemas.microsoft.com/office/drawing/2014/main" id="{3D86C1D8-24B6-4462-A1BD-5FF4BB3E82DA}"/>
              </a:ext>
            </a:extLst>
          </p:cNvPr>
          <p:cNvSpPr>
            <a:spLocks noGrp="1"/>
          </p:cNvSpPr>
          <p:nvPr>
            <p:ph idx="1"/>
          </p:nvPr>
        </p:nvSpPr>
        <p:spPr/>
        <p:txBody>
          <a:bodyPr/>
          <a:lstStyle/>
          <a:p>
            <a:endParaRPr lang="en-US" dirty="0"/>
          </a:p>
          <a:p>
            <a:r>
              <a:rPr lang="en-US" sz="4400" dirty="0"/>
              <a:t>HB 111</a:t>
            </a:r>
          </a:p>
          <a:p>
            <a:endParaRPr lang="en-US" sz="4400" dirty="0"/>
          </a:p>
          <a:p>
            <a:r>
              <a:rPr lang="en-US" sz="4400" dirty="0"/>
              <a:t>HB 131</a:t>
            </a:r>
          </a:p>
        </p:txBody>
      </p:sp>
    </p:spTree>
    <p:extLst>
      <p:ext uri="{BB962C8B-B14F-4D97-AF65-F5344CB8AC3E}">
        <p14:creationId xmlns:p14="http://schemas.microsoft.com/office/powerpoint/2010/main" val="3827349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CDF9899C-67A0-4C66-BF92-5BA4EFF6BA93}"/>
              </a:ext>
            </a:extLst>
          </p:cNvPr>
          <p:cNvSpPr txBox="1"/>
          <p:nvPr/>
        </p:nvSpPr>
        <p:spPr>
          <a:xfrm>
            <a:off x="369277" y="516835"/>
            <a:ext cx="2313633" cy="5772840"/>
          </a:xfrm>
          <a:prstGeom prst="rect">
            <a:avLst/>
          </a:prstGeom>
        </p:spPr>
        <p:txBody>
          <a:bodyPr vert="horz" lIns="91440" tIns="45720" rIns="91440" bIns="45720" rtlCol="0" anchor="ctr">
            <a:normAutofit/>
          </a:bodyPr>
          <a:lstStyle/>
          <a:p>
            <a:pPr defTabSz="914400">
              <a:lnSpc>
                <a:spcPct val="85000"/>
              </a:lnSpc>
              <a:spcBef>
                <a:spcPct val="0"/>
              </a:spcBef>
              <a:spcAft>
                <a:spcPts val="600"/>
              </a:spcAft>
            </a:pPr>
            <a:r>
              <a:rPr lang="en-US" sz="3100" b="1" spc="-50">
                <a:solidFill>
                  <a:srgbClr val="FFFFFF"/>
                </a:solidFill>
                <a:latin typeface="+mj-lt"/>
                <a:ea typeface="+mj-ea"/>
                <a:cs typeface="+mj-cs"/>
              </a:rPr>
              <a:t>Opportunities for improvement in NH’s System of Care </a:t>
            </a:r>
          </a:p>
        </p:txBody>
      </p:sp>
      <p:sp>
        <p:nvSpPr>
          <p:cNvPr id="16"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extBox 4">
            <a:extLst>
              <a:ext uri="{FF2B5EF4-FFF2-40B4-BE49-F238E27FC236}">
                <a16:creationId xmlns:a16="http://schemas.microsoft.com/office/drawing/2014/main" id="{F1E3DA98-9CBD-468F-A745-D6CC4FD4AA21}"/>
              </a:ext>
            </a:extLst>
          </p:cNvPr>
          <p:cNvGraphicFramePr/>
          <p:nvPr>
            <p:extLst>
              <p:ext uri="{D42A27DB-BD31-4B8C-83A1-F6EECF244321}">
                <p14:modId xmlns:p14="http://schemas.microsoft.com/office/powerpoint/2010/main" val="351346218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3359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D3EC0F-BFA9-49FE-A137-08576BD34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B71C8EEC-A08A-473F-B921-9B88271FF0E2}"/>
              </a:ext>
            </a:extLst>
          </p:cNvPr>
          <p:cNvSpPr/>
          <p:nvPr/>
        </p:nvSpPr>
        <p:spPr>
          <a:xfrm>
            <a:off x="1981200" y="5105400"/>
            <a:ext cx="4572000" cy="923330"/>
          </a:xfrm>
          <a:prstGeom prst="rect">
            <a:avLst/>
          </a:prstGeom>
        </p:spPr>
        <p:txBody>
          <a:bodyPr>
            <a:spAutoFit/>
          </a:bodyPr>
          <a:lstStyle/>
          <a:p>
            <a:pPr algn="ctr" eaLnBrk="0" fontAlgn="base" hangingPunct="0">
              <a:spcBef>
                <a:spcPct val="0"/>
              </a:spcBef>
              <a:spcAft>
                <a:spcPct val="0"/>
              </a:spcAft>
              <a:defRPr/>
            </a:pPr>
            <a:r>
              <a:rPr lang="en-US" b="1" dirty="0">
                <a:latin typeface="Calibri" pitchFamily="34" charset="0"/>
              </a:rPr>
              <a:t>Presented to House Finance Division III</a:t>
            </a:r>
          </a:p>
          <a:p>
            <a:pPr algn="ctr" eaLnBrk="0" fontAlgn="base" hangingPunct="0">
              <a:spcBef>
                <a:spcPct val="0"/>
              </a:spcBef>
              <a:spcAft>
                <a:spcPct val="0"/>
              </a:spcAft>
              <a:defRPr/>
            </a:pPr>
            <a:r>
              <a:rPr lang="en-US" b="1" dirty="0">
                <a:latin typeface="Calibri" pitchFamily="34" charset="0"/>
              </a:rPr>
              <a:t>March 15, 2019</a:t>
            </a:r>
          </a:p>
          <a:p>
            <a:pPr algn="ctr" eaLnBrk="0" fontAlgn="base" hangingPunct="0">
              <a:spcBef>
                <a:spcPct val="0"/>
              </a:spcBef>
              <a:spcAft>
                <a:spcPct val="0"/>
              </a:spcAft>
              <a:defRPr/>
            </a:pPr>
            <a:r>
              <a:rPr lang="en-US" b="1" dirty="0">
                <a:latin typeface="Calibri" pitchFamily="34" charset="0"/>
              </a:rPr>
              <a:t>Joseph E. Ribsam Jr.</a:t>
            </a:r>
          </a:p>
        </p:txBody>
      </p:sp>
    </p:spTree>
    <p:extLst>
      <p:ext uri="{BB962C8B-B14F-4D97-AF65-F5344CB8AC3E}">
        <p14:creationId xmlns:p14="http://schemas.microsoft.com/office/powerpoint/2010/main" val="310200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220092-73E9-489D-B001-D457C8C96FC9}"/>
              </a:ext>
            </a:extLst>
          </p:cNvPr>
          <p:cNvSpPr/>
          <p:nvPr/>
        </p:nvSpPr>
        <p:spPr>
          <a:xfrm>
            <a:off x="342900" y="533400"/>
            <a:ext cx="8458200" cy="4678204"/>
          </a:xfrm>
          <a:prstGeom prst="rect">
            <a:avLst/>
          </a:prstGeom>
        </p:spPr>
        <p:txBody>
          <a:bodyPr wrap="square">
            <a:spAutoFit/>
          </a:bodyPr>
          <a:lstStyle/>
          <a:p>
            <a:pPr algn="ctr"/>
            <a:endParaRPr lang="en-US" altLang="en-US" sz="2800" dirty="0">
              <a:solidFill>
                <a:schemeClr val="tx1">
                  <a:lumMod val="65000"/>
                  <a:lumOff val="35000"/>
                </a:schemeClr>
              </a:solidFill>
            </a:endParaRPr>
          </a:p>
          <a:p>
            <a:pPr algn="ctr"/>
            <a:r>
              <a:rPr lang="en-US" altLang="en-US" sz="4400" b="1" dirty="0">
                <a:solidFill>
                  <a:schemeClr val="tx1">
                    <a:lumMod val="75000"/>
                    <a:lumOff val="25000"/>
                  </a:schemeClr>
                </a:solidFill>
                <a:latin typeface="+mj-lt"/>
              </a:rPr>
              <a:t>Current Structure</a:t>
            </a:r>
          </a:p>
          <a:p>
            <a:pPr algn="ctr"/>
            <a:endParaRPr lang="en-US" sz="2000" dirty="0"/>
          </a:p>
          <a:p>
            <a:pPr algn="ctr"/>
            <a:r>
              <a:rPr lang="en-US" sz="2200" dirty="0"/>
              <a:t>The Collaborative has now become a project of </a:t>
            </a:r>
          </a:p>
          <a:p>
            <a:pPr algn="ctr"/>
            <a:r>
              <a:rPr lang="en-US" sz="2200" dirty="0"/>
              <a:t>New Futures and is staffed by a </a:t>
            </a:r>
          </a:p>
          <a:p>
            <a:pPr algn="ctr"/>
            <a:r>
              <a:rPr lang="en-US" sz="2200" dirty="0"/>
              <a:t>Policy Coordinator and a Community Engagement Coordinator </a:t>
            </a:r>
          </a:p>
          <a:p>
            <a:pPr algn="ctr"/>
            <a:endParaRPr lang="en-US" altLang="en-US" sz="2000" dirty="0"/>
          </a:p>
          <a:p>
            <a:endParaRPr lang="en-US" sz="2000" dirty="0"/>
          </a:p>
          <a:p>
            <a:endParaRPr lang="en-US" sz="2000" dirty="0"/>
          </a:p>
          <a:p>
            <a:endParaRPr lang="en-US" sz="2000" b="1" dirty="0">
              <a:solidFill>
                <a:schemeClr val="accent2">
                  <a:lumMod val="75000"/>
                </a:schemeClr>
              </a:solidFill>
            </a:endParaRPr>
          </a:p>
          <a:p>
            <a:endParaRPr lang="en-US" sz="2000" dirty="0"/>
          </a:p>
          <a:p>
            <a:endParaRPr lang="en-US" sz="2000" dirty="0"/>
          </a:p>
          <a:p>
            <a:endParaRPr lang="en-US" altLang="en-US" sz="2000" dirty="0">
              <a:solidFill>
                <a:schemeClr val="tx1">
                  <a:lumMod val="65000"/>
                  <a:lumOff val="35000"/>
                </a:schemeClr>
              </a:solidFill>
            </a:endParaRPr>
          </a:p>
        </p:txBody>
      </p:sp>
      <p:sp>
        <p:nvSpPr>
          <p:cNvPr id="5" name="Freeform 36">
            <a:extLst>
              <a:ext uri="{FF2B5EF4-FFF2-40B4-BE49-F238E27FC236}">
                <a16:creationId xmlns:a16="http://schemas.microsoft.com/office/drawing/2014/main" id="{70375414-8304-4554-A6F3-1442FCF67932}"/>
              </a:ext>
            </a:extLst>
          </p:cNvPr>
          <p:cNvSpPr/>
          <p:nvPr/>
        </p:nvSpPr>
        <p:spPr>
          <a:xfrm>
            <a:off x="518160" y="3242056"/>
            <a:ext cx="8282940" cy="2549143"/>
          </a:xfrm>
          <a:custGeom>
            <a:avLst/>
            <a:gdLst>
              <a:gd name="connsiteX0" fmla="*/ 0 w 2007433"/>
              <a:gd name="connsiteY0" fmla="*/ 133634 h 1336340"/>
              <a:gd name="connsiteX1" fmla="*/ 133634 w 2007433"/>
              <a:gd name="connsiteY1" fmla="*/ 0 h 1336340"/>
              <a:gd name="connsiteX2" fmla="*/ 1873799 w 2007433"/>
              <a:gd name="connsiteY2" fmla="*/ 0 h 1336340"/>
              <a:gd name="connsiteX3" fmla="*/ 2007433 w 2007433"/>
              <a:gd name="connsiteY3" fmla="*/ 133634 h 1336340"/>
              <a:gd name="connsiteX4" fmla="*/ 2007433 w 2007433"/>
              <a:gd name="connsiteY4" fmla="*/ 1202706 h 1336340"/>
              <a:gd name="connsiteX5" fmla="*/ 1873799 w 2007433"/>
              <a:gd name="connsiteY5" fmla="*/ 1336340 h 1336340"/>
              <a:gd name="connsiteX6" fmla="*/ 133634 w 2007433"/>
              <a:gd name="connsiteY6" fmla="*/ 1336340 h 1336340"/>
              <a:gd name="connsiteX7" fmla="*/ 0 w 2007433"/>
              <a:gd name="connsiteY7" fmla="*/ 1202706 h 1336340"/>
              <a:gd name="connsiteX8" fmla="*/ 0 w 2007433"/>
              <a:gd name="connsiteY8" fmla="*/ 133634 h 133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7433" h="1336340">
                <a:moveTo>
                  <a:pt x="0" y="133634"/>
                </a:moveTo>
                <a:cubicBezTo>
                  <a:pt x="0" y="59830"/>
                  <a:pt x="59830" y="0"/>
                  <a:pt x="133634" y="0"/>
                </a:cubicBezTo>
                <a:lnTo>
                  <a:pt x="1873799" y="0"/>
                </a:lnTo>
                <a:cubicBezTo>
                  <a:pt x="1947603" y="0"/>
                  <a:pt x="2007433" y="59830"/>
                  <a:pt x="2007433" y="133634"/>
                </a:cubicBezTo>
                <a:lnTo>
                  <a:pt x="2007433" y="1202706"/>
                </a:lnTo>
                <a:cubicBezTo>
                  <a:pt x="2007433" y="1276510"/>
                  <a:pt x="1947603" y="1336340"/>
                  <a:pt x="1873799" y="1336340"/>
                </a:cubicBezTo>
                <a:lnTo>
                  <a:pt x="133634" y="1336340"/>
                </a:lnTo>
                <a:cubicBezTo>
                  <a:pt x="59830" y="1336340"/>
                  <a:pt x="0" y="1276510"/>
                  <a:pt x="0" y="1202706"/>
                </a:cubicBezTo>
                <a:lnTo>
                  <a:pt x="0" y="133634"/>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81050" tIns="81050" rIns="81050" bIns="81050" numCol="1" spcCol="1270" anchor="ctr" anchorCtr="0">
            <a:noAutofit/>
          </a:bodyPr>
          <a:lstStyle/>
          <a:p>
            <a:r>
              <a:rPr lang="en-US" sz="2000" dirty="0"/>
              <a:t>The Children’s Behavioral Health Program now works to implement the Plan through policy &amp; advocacy, communications, community engagement, and partner-driven action within the </a:t>
            </a:r>
            <a:r>
              <a:rPr lang="en-US" sz="2000" b="1" dirty="0">
                <a:solidFill>
                  <a:schemeClr val="accent3">
                    <a:lumMod val="75000"/>
                  </a:schemeClr>
                </a:solidFill>
              </a:rPr>
              <a:t>workgroups </a:t>
            </a:r>
            <a:r>
              <a:rPr lang="en-US" sz="2000" dirty="0"/>
              <a:t>to transform, cultivate, and strengthen </a:t>
            </a:r>
          </a:p>
          <a:p>
            <a:pPr algn="ctr"/>
            <a:r>
              <a:rPr lang="en-US" sz="4400" b="1" dirty="0">
                <a:solidFill>
                  <a:schemeClr val="accent6">
                    <a:lumMod val="75000"/>
                  </a:schemeClr>
                </a:solidFill>
              </a:rPr>
              <a:t>NH’s System of Care</a:t>
            </a:r>
          </a:p>
        </p:txBody>
      </p:sp>
    </p:spTree>
    <p:extLst>
      <p:ext uri="{BB962C8B-B14F-4D97-AF65-F5344CB8AC3E}">
        <p14:creationId xmlns:p14="http://schemas.microsoft.com/office/powerpoint/2010/main" val="377113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9899C-67A0-4C66-BF92-5BA4EFF6BA93}"/>
              </a:ext>
            </a:extLst>
          </p:cNvPr>
          <p:cNvSpPr txBox="1"/>
          <p:nvPr/>
        </p:nvSpPr>
        <p:spPr>
          <a:xfrm>
            <a:off x="822960" y="286603"/>
            <a:ext cx="7543800" cy="1450757"/>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4800" b="1" spc="-50" dirty="0">
                <a:solidFill>
                  <a:schemeClr val="tx1">
                    <a:lumMod val="75000"/>
                    <a:lumOff val="25000"/>
                  </a:schemeClr>
                </a:solidFill>
                <a:latin typeface="+mj-lt"/>
                <a:ea typeface="+mj-ea"/>
                <a:cs typeface="+mj-cs"/>
              </a:rPr>
              <a:t>Opportunities for improvement in NH’s System of Care </a:t>
            </a:r>
          </a:p>
        </p:txBody>
      </p:sp>
      <p:graphicFrame>
        <p:nvGraphicFramePr>
          <p:cNvPr id="7" name="TextBox 4">
            <a:extLst>
              <a:ext uri="{FF2B5EF4-FFF2-40B4-BE49-F238E27FC236}">
                <a16:creationId xmlns:a16="http://schemas.microsoft.com/office/drawing/2014/main" id="{E19CD6B3-5871-47F0-B545-C92DE85E2F57}"/>
              </a:ext>
            </a:extLst>
          </p:cNvPr>
          <p:cNvGraphicFramePr/>
          <p:nvPr>
            <p:extLst>
              <p:ext uri="{D42A27DB-BD31-4B8C-83A1-F6EECF244321}">
                <p14:modId xmlns:p14="http://schemas.microsoft.com/office/powerpoint/2010/main" val="362009301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113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2044-7E18-48AE-B71C-2E3870D7849A}"/>
              </a:ext>
            </a:extLst>
          </p:cNvPr>
          <p:cNvSpPr>
            <a:spLocks noGrp="1"/>
          </p:cNvSpPr>
          <p:nvPr>
            <p:ph type="title"/>
          </p:nvPr>
        </p:nvSpPr>
        <p:spPr>
          <a:xfrm>
            <a:off x="800100" y="198436"/>
            <a:ext cx="7543800" cy="2163764"/>
          </a:xfrm>
        </p:spPr>
        <p:txBody>
          <a:bodyPr>
            <a:noAutofit/>
          </a:bodyPr>
          <a:lstStyle/>
          <a:p>
            <a:pPr algn="ctr"/>
            <a:r>
              <a:rPr lang="en-US" b="1" dirty="0"/>
              <a:t>Family First Prevention Services Act </a:t>
            </a:r>
            <a:br>
              <a:rPr lang="en-US" dirty="0"/>
            </a:br>
            <a:endParaRPr lang="en-US" dirty="0"/>
          </a:p>
        </p:txBody>
      </p:sp>
      <p:sp>
        <p:nvSpPr>
          <p:cNvPr id="3" name="Content Placeholder 2">
            <a:extLst>
              <a:ext uri="{FF2B5EF4-FFF2-40B4-BE49-F238E27FC236}">
                <a16:creationId xmlns:a16="http://schemas.microsoft.com/office/drawing/2014/main" id="{B0E355D4-1302-463C-B335-269ED5B4870C}"/>
              </a:ext>
            </a:extLst>
          </p:cNvPr>
          <p:cNvSpPr>
            <a:spLocks noGrp="1"/>
          </p:cNvSpPr>
          <p:nvPr>
            <p:ph idx="1"/>
          </p:nvPr>
        </p:nvSpPr>
        <p:spPr>
          <a:xfrm>
            <a:off x="457200" y="1828800"/>
            <a:ext cx="8229600" cy="4525963"/>
          </a:xfrm>
        </p:spPr>
        <p:txBody>
          <a:bodyPr>
            <a:normAutofit fontScale="55000" lnSpcReduction="20000"/>
          </a:bodyPr>
          <a:lstStyle/>
          <a:p>
            <a:pPr>
              <a:buFont typeface="Wingdings" panose="05000000000000000000" pitchFamily="2" charset="2"/>
              <a:buChar char="§"/>
            </a:pPr>
            <a:r>
              <a:rPr lang="en-US" sz="2800" dirty="0"/>
              <a:t>Reforms the federal child welfare financing streams to provide services to families who are </a:t>
            </a:r>
            <a:r>
              <a:rPr lang="en-US" sz="2800" b="1" dirty="0"/>
              <a:t>at risk </a:t>
            </a:r>
            <a:r>
              <a:rPr lang="en-US" sz="2800" dirty="0"/>
              <a:t>of entering the child welfare system</a:t>
            </a:r>
          </a:p>
          <a:p>
            <a:pPr>
              <a:buFont typeface="Wingdings" panose="05000000000000000000" pitchFamily="2" charset="2"/>
              <a:buChar char="§"/>
            </a:pPr>
            <a:endParaRPr lang="en-US" sz="2800" dirty="0"/>
          </a:p>
          <a:p>
            <a:pPr>
              <a:buFont typeface="Wingdings" panose="05000000000000000000" pitchFamily="2" charset="2"/>
              <a:buChar char="§"/>
            </a:pPr>
            <a:r>
              <a:rPr lang="en-US" sz="2900" dirty="0"/>
              <a:t>Allows for federal reimbursement for evidence-based and trauma-informed “</a:t>
            </a:r>
            <a:r>
              <a:rPr lang="en-US" sz="2900" b="1" dirty="0"/>
              <a:t>prevention services</a:t>
            </a:r>
            <a:r>
              <a:rPr lang="en-US" sz="2900" dirty="0"/>
              <a:t>”, including mental health services, substance use treatment, and in-home parenting skill training </a:t>
            </a:r>
          </a:p>
          <a:p>
            <a:pPr>
              <a:buFont typeface="Wingdings" panose="05000000000000000000" pitchFamily="2" charset="2"/>
              <a:buChar char="§"/>
            </a:pPr>
            <a:endParaRPr lang="en-US" sz="2900" dirty="0"/>
          </a:p>
          <a:p>
            <a:pPr>
              <a:buFont typeface="Wingdings" panose="05000000000000000000" pitchFamily="2" charset="2"/>
              <a:buChar char="§"/>
            </a:pPr>
            <a:r>
              <a:rPr lang="en-US" sz="2900" dirty="0"/>
              <a:t>Seeks to improve the well-being of children by incentivizing states to reduce placement of children in congregate care</a:t>
            </a:r>
          </a:p>
          <a:p>
            <a:pPr>
              <a:buFont typeface="Wingdings" panose="05000000000000000000" pitchFamily="2" charset="2"/>
              <a:buChar char="§"/>
            </a:pPr>
            <a:endParaRPr lang="en-US" sz="2900" dirty="0"/>
          </a:p>
          <a:p>
            <a:pPr>
              <a:buFont typeface="Wingdings" panose="05000000000000000000" pitchFamily="2" charset="2"/>
              <a:buChar char="§"/>
            </a:pPr>
            <a:r>
              <a:rPr lang="en-US" sz="2900" dirty="0"/>
              <a:t>State’s plan must include the use of evidence and trauma-informed strategies to better transition youth from residential and in-patient care back into their communities and schools</a:t>
            </a:r>
          </a:p>
          <a:p>
            <a:pPr>
              <a:buFont typeface="Wingdings" panose="05000000000000000000" pitchFamily="2" charset="2"/>
              <a:buChar char="§"/>
            </a:pPr>
            <a:endParaRPr lang="en-US" sz="2900" dirty="0"/>
          </a:p>
          <a:p>
            <a:pPr>
              <a:buFont typeface="Wingdings" panose="05000000000000000000" pitchFamily="2" charset="2"/>
              <a:buChar char="§"/>
            </a:pPr>
            <a:r>
              <a:rPr lang="en-US" sz="2900" dirty="0"/>
              <a:t>States may delay this provision for up to 2 years. However, delays in implementation of these provisions requires a delay in when the state receives federal reimbursement for “prevention services”. New Hampshire will have to comply with all provisions by September 29, 2021. </a:t>
            </a:r>
          </a:p>
          <a:p>
            <a:endParaRPr lang="en-US" dirty="0"/>
          </a:p>
        </p:txBody>
      </p:sp>
    </p:spTree>
    <p:extLst>
      <p:ext uri="{BB962C8B-B14F-4D97-AF65-F5344CB8AC3E}">
        <p14:creationId xmlns:p14="http://schemas.microsoft.com/office/powerpoint/2010/main" val="3757507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613FE1-532F-4318-B3C8-2936E18DAFBA}"/>
              </a:ext>
            </a:extLst>
          </p:cNvPr>
          <p:cNvSpPr>
            <a:spLocks noGrp="1"/>
          </p:cNvSpPr>
          <p:nvPr>
            <p:ph type="title"/>
          </p:nvPr>
        </p:nvSpPr>
        <p:spPr>
          <a:xfrm>
            <a:off x="6132909" y="634946"/>
            <a:ext cx="2529396" cy="5055904"/>
          </a:xfrm>
        </p:spPr>
        <p:txBody>
          <a:bodyPr anchor="ctr">
            <a:normAutofit/>
          </a:bodyPr>
          <a:lstStyle/>
          <a:p>
            <a:r>
              <a:rPr lang="en-US" b="1"/>
              <a:t>Gaps in the service array</a:t>
            </a:r>
            <a:br>
              <a:rPr lang="en-US" b="1"/>
            </a:br>
            <a:endParaRPr lang="en-US" b="1"/>
          </a:p>
        </p:txBody>
      </p:sp>
      <p:cxnSp>
        <p:nvCxnSpPr>
          <p:cNvPr id="12" name="Straight Connector 11">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8F701F0-DBD9-4138-AECA-3DB699A033C9}"/>
              </a:ext>
            </a:extLst>
          </p:cNvPr>
          <p:cNvGraphicFramePr>
            <a:graphicFrameLocks noGrp="1"/>
          </p:cNvGraphicFramePr>
          <p:nvPr>
            <p:ph idx="1"/>
            <p:extLst>
              <p:ext uri="{D42A27DB-BD31-4B8C-83A1-F6EECF244321}">
                <p14:modId xmlns:p14="http://schemas.microsoft.com/office/powerpoint/2010/main" val="1053168726"/>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591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DB2F-A10D-4180-BED1-ABFF03B75317}"/>
              </a:ext>
            </a:extLst>
          </p:cNvPr>
          <p:cNvSpPr>
            <a:spLocks noGrp="1"/>
          </p:cNvSpPr>
          <p:nvPr>
            <p:ph type="title"/>
          </p:nvPr>
        </p:nvSpPr>
        <p:spPr/>
        <p:txBody>
          <a:bodyPr/>
          <a:lstStyle/>
          <a:p>
            <a:r>
              <a:rPr lang="en-US" dirty="0"/>
              <a:t>DCYF RFP – Community Based Voluntary Services</a:t>
            </a:r>
          </a:p>
        </p:txBody>
      </p:sp>
      <p:sp>
        <p:nvSpPr>
          <p:cNvPr id="3" name="Content Placeholder 2">
            <a:extLst>
              <a:ext uri="{FF2B5EF4-FFF2-40B4-BE49-F238E27FC236}">
                <a16:creationId xmlns:a16="http://schemas.microsoft.com/office/drawing/2014/main" id="{F6EF50B7-0C17-45C2-A1C4-DF72E31D4DBD}"/>
              </a:ext>
            </a:extLst>
          </p:cNvPr>
          <p:cNvSpPr>
            <a:spLocks noGrp="1"/>
          </p:cNvSpPr>
          <p:nvPr>
            <p:ph idx="1"/>
          </p:nvPr>
        </p:nvSpPr>
        <p:spPr/>
        <p:txBody>
          <a:bodyPr>
            <a:normAutofit fontScale="70000" lnSpcReduction="20000"/>
          </a:bodyPr>
          <a:lstStyle/>
          <a:p>
            <a:r>
              <a:rPr lang="en-US" dirty="0"/>
              <a:t>This RFP and the resulting contract for CB-VS also include several features inspired by your RFI responses and our agency’s priorities. These include: </a:t>
            </a:r>
          </a:p>
          <a:p>
            <a:pPr marL="457200" indent="-457200">
              <a:buFont typeface="+mj-lt"/>
              <a:buAutoNum type="arabicPeriod"/>
            </a:pPr>
            <a:r>
              <a:rPr lang="en-US" dirty="0"/>
              <a:t>Family voice: Authentic engagement of caregivers, youth, and children throughout service provision is critical to shaping and delivering an effective service. Honoring family voice and choice is a core principle of CB-VS. RFP-2021-DCYF-03-COMMU Page 3 of 44 </a:t>
            </a:r>
          </a:p>
          <a:p>
            <a:pPr marL="457200" indent="-457200">
              <a:buFont typeface="+mj-lt"/>
              <a:buAutoNum type="arabicPeriod"/>
            </a:pPr>
            <a:r>
              <a:rPr lang="en-US" dirty="0"/>
              <a:t>Building in flexibility: RFI responses stressed the importance of ensuring programs remain flexible (not “one-size-fits-all”) to support the unique needs of each New Hampshire family. In this RFP, we suggest potential EBPs for CB-VS but also invite agencies to offer creative solutions and models to achieve program goals. In addition, providers will be free to customize service planning and deploy a pool of flexible funding to address emergent family needs (e.g., concrete supports, transportation). </a:t>
            </a:r>
          </a:p>
          <a:p>
            <a:pPr marL="457200" indent="-457200">
              <a:buFont typeface="+mj-lt"/>
              <a:buAutoNum type="arabicPeriod"/>
            </a:pPr>
            <a:r>
              <a:rPr lang="en-US" dirty="0"/>
              <a:t>Performance improvement: DCYF is looking for partners who are interested in collaborating closely to launch this new program and improve service delivery over time. CB-VS providers will meet regularly with DCYF to review program data, identify areas for improvement, troubleshoot challenges, and develop strategies to enhance program quality and effectiveness together. </a:t>
            </a:r>
          </a:p>
          <a:p>
            <a:pPr marL="457200" indent="-457200">
              <a:buFont typeface="+mj-lt"/>
              <a:buAutoNum type="arabicPeriod"/>
            </a:pPr>
            <a:r>
              <a:rPr lang="en-US" dirty="0"/>
              <a:t>Ensuring adequate funding for service delivery: DCYF and RFI respondents both recognize the importance of paying what it takes to deliver results for new programs like CB-VS. In this spirit, we encourage applicants to thoughtfully articulate the variety of costs they will incur to provide CB-VS in their applications. We also plan to provide some initial funding to cover “start-up” costs until service provision can begin.</a:t>
            </a:r>
          </a:p>
        </p:txBody>
      </p:sp>
    </p:spTree>
    <p:extLst>
      <p:ext uri="{BB962C8B-B14F-4D97-AF65-F5344CB8AC3E}">
        <p14:creationId xmlns:p14="http://schemas.microsoft.com/office/powerpoint/2010/main" val="1123948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7050-6A16-4D2C-A6E9-438246E7EC63}"/>
              </a:ext>
            </a:extLst>
          </p:cNvPr>
          <p:cNvSpPr>
            <a:spLocks noGrp="1"/>
          </p:cNvSpPr>
          <p:nvPr>
            <p:ph type="title"/>
          </p:nvPr>
        </p:nvSpPr>
        <p:spPr/>
        <p:txBody>
          <a:bodyPr/>
          <a:lstStyle/>
          <a:p>
            <a:pPr algn="ctr"/>
            <a:r>
              <a:rPr lang="en-US" dirty="0"/>
              <a:t>Multisystemic Therapy (MST)</a:t>
            </a:r>
          </a:p>
        </p:txBody>
      </p:sp>
      <p:sp>
        <p:nvSpPr>
          <p:cNvPr id="3" name="Content Placeholder 2">
            <a:extLst>
              <a:ext uri="{FF2B5EF4-FFF2-40B4-BE49-F238E27FC236}">
                <a16:creationId xmlns:a16="http://schemas.microsoft.com/office/drawing/2014/main" id="{874D69BB-677E-498A-A0A2-E12D6C54586D}"/>
              </a:ext>
            </a:extLst>
          </p:cNvPr>
          <p:cNvSpPr>
            <a:spLocks noGrp="1"/>
          </p:cNvSpPr>
          <p:nvPr>
            <p:ph idx="1"/>
          </p:nvPr>
        </p:nvSpPr>
        <p:spPr/>
        <p:txBody>
          <a:bodyPr/>
          <a:lstStyle/>
          <a:p>
            <a:endParaRPr lang="en-US" dirty="0">
              <a:hlinkClick r:id="rId2">
                <a:extLst>
                  <a:ext uri="{A12FA001-AC4F-418D-AE19-62706E023703}">
                    <ahyp:hlinkClr xmlns:ahyp="http://schemas.microsoft.com/office/drawing/2018/hyperlinkcolor" val="tx"/>
                  </a:ext>
                </a:extLst>
              </a:hlinkClick>
            </a:endParaRPr>
          </a:p>
          <a:p>
            <a:r>
              <a:rPr lang="en-US" sz="3600" dirty="0">
                <a:solidFill>
                  <a:srgbClr val="FF0000"/>
                </a:solidFill>
                <a:hlinkClick r:id="rId2">
                  <a:extLst>
                    <a:ext uri="{A12FA001-AC4F-418D-AE19-62706E023703}">
                      <ahyp:hlinkClr xmlns:ahyp="http://schemas.microsoft.com/office/drawing/2018/hyperlinkcolor" val="tx"/>
                    </a:ext>
                  </a:extLst>
                </a:hlinkClick>
              </a:rPr>
              <a:t>Keep your eyes open for the next Request for Proposal (RFP) from DCYF.</a:t>
            </a:r>
          </a:p>
          <a:p>
            <a:endParaRPr lang="en-US" dirty="0">
              <a:solidFill>
                <a:srgbClr val="FF0000"/>
              </a:solidFill>
              <a:hlinkClick r:id="rId2">
                <a:extLst>
                  <a:ext uri="{A12FA001-AC4F-418D-AE19-62706E023703}">
                    <ahyp:hlinkClr xmlns:ahyp="http://schemas.microsoft.com/office/drawing/2018/hyperlinkcolor" val="tx"/>
                  </a:ext>
                </a:extLst>
              </a:hlinkClick>
            </a:endParaRPr>
          </a:p>
          <a:p>
            <a:pPr marL="0" indent="0">
              <a:buNone/>
            </a:pPr>
            <a:endParaRPr lang="en-US" dirty="0">
              <a:hlinkClick r:id="rId2">
                <a:extLst>
                  <a:ext uri="{A12FA001-AC4F-418D-AE19-62706E023703}">
                    <ahyp:hlinkClr xmlns:ahyp="http://schemas.microsoft.com/office/drawing/2018/hyperlinkcolor" val="tx"/>
                  </a:ext>
                </a:extLst>
              </a:hlinkClick>
            </a:endParaRPr>
          </a:p>
          <a:p>
            <a:pPr algn="ctr"/>
            <a:r>
              <a:rPr lang="en-US" dirty="0">
                <a:hlinkClick r:id="rId2">
                  <a:extLst>
                    <a:ext uri="{A12FA001-AC4F-418D-AE19-62706E023703}">
                      <ahyp:hlinkClr xmlns:ahyp="http://schemas.microsoft.com/office/drawing/2018/hyperlinkcolor" val="tx"/>
                    </a:ext>
                  </a:extLst>
                </a:hlinkClick>
              </a:rPr>
              <a:t>https://www.mstservices.com/</a:t>
            </a:r>
            <a:endParaRPr lang="en-US" dirty="0"/>
          </a:p>
        </p:txBody>
      </p:sp>
    </p:spTree>
    <p:extLst>
      <p:ext uri="{BB962C8B-B14F-4D97-AF65-F5344CB8AC3E}">
        <p14:creationId xmlns:p14="http://schemas.microsoft.com/office/powerpoint/2010/main" val="317487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9899C-67A0-4C66-BF92-5BA4EFF6BA93}"/>
              </a:ext>
            </a:extLst>
          </p:cNvPr>
          <p:cNvSpPr txBox="1"/>
          <p:nvPr/>
        </p:nvSpPr>
        <p:spPr>
          <a:xfrm>
            <a:off x="822960" y="286603"/>
            <a:ext cx="7543800" cy="1450757"/>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4800" b="1" spc="-50" dirty="0">
                <a:solidFill>
                  <a:schemeClr val="tx1">
                    <a:lumMod val="75000"/>
                    <a:lumOff val="25000"/>
                  </a:schemeClr>
                </a:solidFill>
                <a:latin typeface="+mj-lt"/>
                <a:ea typeface="+mj-ea"/>
                <a:cs typeface="+mj-cs"/>
              </a:rPr>
              <a:t>How can you help?</a:t>
            </a:r>
          </a:p>
        </p:txBody>
      </p:sp>
      <p:graphicFrame>
        <p:nvGraphicFramePr>
          <p:cNvPr id="7" name="TextBox 4">
            <a:extLst>
              <a:ext uri="{FF2B5EF4-FFF2-40B4-BE49-F238E27FC236}">
                <a16:creationId xmlns:a16="http://schemas.microsoft.com/office/drawing/2014/main" id="{099DD589-3CC5-4B18-B04E-2296C87FF42D}"/>
              </a:ext>
            </a:extLst>
          </p:cNvPr>
          <p:cNvGraphicFramePr/>
          <p:nvPr>
            <p:extLst>
              <p:ext uri="{D42A27DB-BD31-4B8C-83A1-F6EECF244321}">
                <p14:modId xmlns:p14="http://schemas.microsoft.com/office/powerpoint/2010/main" val="402875578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094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9FE8-3E72-43E0-9B63-721C2B3F4AA6}"/>
              </a:ext>
            </a:extLst>
          </p:cNvPr>
          <p:cNvSpPr>
            <a:spLocks noGrp="1"/>
          </p:cNvSpPr>
          <p:nvPr>
            <p:ph type="title"/>
          </p:nvPr>
        </p:nvSpPr>
        <p:spPr>
          <a:xfrm>
            <a:off x="822960" y="286603"/>
            <a:ext cx="7543800" cy="1450757"/>
          </a:xfrm>
        </p:spPr>
        <p:txBody>
          <a:bodyPr>
            <a:normAutofit/>
          </a:bodyPr>
          <a:lstStyle/>
          <a:p>
            <a:r>
              <a:rPr lang="en-US" b="1"/>
              <a:t>Education &amp; Outreach</a:t>
            </a:r>
          </a:p>
        </p:txBody>
      </p:sp>
      <p:sp>
        <p:nvSpPr>
          <p:cNvPr id="3" name="Content Placeholder 2">
            <a:extLst>
              <a:ext uri="{FF2B5EF4-FFF2-40B4-BE49-F238E27FC236}">
                <a16:creationId xmlns:a16="http://schemas.microsoft.com/office/drawing/2014/main" id="{602A301A-A40B-4207-8747-A6BBBC1F01E0}"/>
              </a:ext>
            </a:extLst>
          </p:cNvPr>
          <p:cNvSpPr>
            <a:spLocks noGrp="1"/>
          </p:cNvSpPr>
          <p:nvPr>
            <p:ph idx="1"/>
          </p:nvPr>
        </p:nvSpPr>
        <p:spPr>
          <a:xfrm>
            <a:off x="822959" y="1845734"/>
            <a:ext cx="4841240" cy="4023360"/>
          </a:xfrm>
        </p:spPr>
        <p:txBody>
          <a:bodyPr>
            <a:normAutofit/>
          </a:bodyPr>
          <a:lstStyle/>
          <a:p>
            <a:r>
              <a:rPr lang="en-US" sz="1700">
                <a:hlinkClick r:id="rId3"/>
              </a:rPr>
              <a:t>Magnify Voices Film and Writing Contest</a:t>
            </a:r>
            <a:endParaRPr lang="en-US" sz="1700"/>
          </a:p>
          <a:p>
            <a:pPr marL="0" indent="0">
              <a:buNone/>
            </a:pPr>
            <a:endParaRPr lang="en-US" sz="1700"/>
          </a:p>
          <a:p>
            <a:r>
              <a:rPr lang="en-US" sz="1700"/>
              <a:t>Film Screenings</a:t>
            </a:r>
          </a:p>
          <a:p>
            <a:endParaRPr lang="en-US" sz="1700"/>
          </a:p>
          <a:p>
            <a:r>
              <a:rPr lang="en-US" sz="1700"/>
              <a:t>Yearly Member Symposium</a:t>
            </a:r>
          </a:p>
          <a:p>
            <a:endParaRPr lang="en-US" sz="1700"/>
          </a:p>
          <a:p>
            <a:r>
              <a:rPr lang="en-US" sz="1700"/>
              <a:t>Mental Health Awareness Events</a:t>
            </a:r>
          </a:p>
          <a:p>
            <a:endParaRPr lang="en-US" sz="1700"/>
          </a:p>
          <a:p>
            <a:r>
              <a:rPr lang="en-US" sz="1700"/>
              <a:t>Building capacity, power, and connecting the dots! </a:t>
            </a:r>
          </a:p>
          <a:p>
            <a:endParaRPr lang="en-US" sz="1700"/>
          </a:p>
        </p:txBody>
      </p:sp>
      <p:pic>
        <p:nvPicPr>
          <p:cNvPr id="7" name="Graphic 6" descr="Megaphone">
            <a:extLst>
              <a:ext uri="{FF2B5EF4-FFF2-40B4-BE49-F238E27FC236}">
                <a16:creationId xmlns:a16="http://schemas.microsoft.com/office/drawing/2014/main" id="{BC69FEAB-E5CA-4A32-8CF7-D73969C19A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5427" y="2476158"/>
            <a:ext cx="2351332" cy="2351332"/>
          </a:xfrm>
          <a:prstGeom prst="rect">
            <a:avLst/>
          </a:prstGeom>
        </p:spPr>
      </p:pic>
    </p:spTree>
    <p:extLst>
      <p:ext uri="{BB962C8B-B14F-4D97-AF65-F5344CB8AC3E}">
        <p14:creationId xmlns:p14="http://schemas.microsoft.com/office/powerpoint/2010/main" val="3540857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3150"/>
            <a:ext cx="3810000" cy="1905000"/>
          </a:xfrm>
        </p:spPr>
        <p:txBody>
          <a:bodyPr>
            <a:normAutofit/>
          </a:bodyPr>
          <a:lstStyle/>
          <a:p>
            <a:pPr marL="114300" indent="0">
              <a:buNone/>
            </a:pPr>
            <a:endParaRPr lang="en-US" sz="2000" dirty="0"/>
          </a:p>
          <a:p>
            <a:pPr marL="114300" indent="0">
              <a:buNone/>
            </a:pPr>
            <a:endParaRPr lang="en-US" sz="2000" dirty="0"/>
          </a:p>
          <a:p>
            <a:pPr marL="114300" indent="0">
              <a:buNone/>
            </a:pPr>
            <a:endParaRPr lang="en-US" sz="2000" dirty="0"/>
          </a:p>
        </p:txBody>
      </p:sp>
      <p:sp>
        <p:nvSpPr>
          <p:cNvPr id="6" name="TextBox 5"/>
          <p:cNvSpPr txBox="1"/>
          <p:nvPr/>
        </p:nvSpPr>
        <p:spPr>
          <a:xfrm>
            <a:off x="368710" y="649331"/>
            <a:ext cx="3810000" cy="830997"/>
          </a:xfrm>
          <a:prstGeom prst="rect">
            <a:avLst/>
          </a:prstGeom>
          <a:noFill/>
        </p:spPr>
        <p:txBody>
          <a:bodyPr wrap="square" rtlCol="0">
            <a:spAutoFit/>
          </a:bodyPr>
          <a:lstStyle/>
          <a:p>
            <a:pPr algn="ctr"/>
            <a:r>
              <a:rPr lang="en-US" sz="4800" dirty="0">
                <a:solidFill>
                  <a:schemeClr val="tx1">
                    <a:lumMod val="75000"/>
                    <a:lumOff val="25000"/>
                  </a:schemeClr>
                </a:solidFill>
              </a:rPr>
              <a:t>Stay in touch!</a:t>
            </a:r>
          </a:p>
        </p:txBody>
      </p:sp>
      <p:sp>
        <p:nvSpPr>
          <p:cNvPr id="2" name="TextBox 1"/>
          <p:cNvSpPr txBox="1"/>
          <p:nvPr/>
        </p:nvSpPr>
        <p:spPr>
          <a:xfrm>
            <a:off x="457200" y="3709730"/>
            <a:ext cx="8153400" cy="1938992"/>
          </a:xfrm>
          <a:prstGeom prst="rect">
            <a:avLst/>
          </a:prstGeom>
          <a:noFill/>
        </p:spPr>
        <p:txBody>
          <a:bodyPr wrap="square" rtlCol="0">
            <a:spAutoFit/>
          </a:bodyPr>
          <a:lstStyle/>
          <a:p>
            <a:pPr marL="114300" indent="0">
              <a:buNone/>
            </a:pPr>
            <a:r>
              <a:rPr lang="en-US" sz="2400" b="1" dirty="0">
                <a:solidFill>
                  <a:schemeClr val="tx1">
                    <a:lumMod val="65000"/>
                    <a:lumOff val="35000"/>
                  </a:schemeClr>
                </a:solidFill>
              </a:rPr>
              <a:t>Call: </a:t>
            </a:r>
            <a:r>
              <a:rPr lang="en-US" sz="2400" b="1" dirty="0">
                <a:solidFill>
                  <a:srgbClr val="44B362"/>
                </a:solidFill>
              </a:rPr>
              <a:t>(603) 225-9540</a:t>
            </a:r>
          </a:p>
          <a:p>
            <a:pPr marL="114300" indent="0">
              <a:buNone/>
            </a:pPr>
            <a:r>
              <a:rPr lang="en-US" sz="2400" b="1" dirty="0">
                <a:solidFill>
                  <a:schemeClr val="tx1">
                    <a:lumMod val="65000"/>
                    <a:lumOff val="35000"/>
                  </a:schemeClr>
                </a:solidFill>
              </a:rPr>
              <a:t>Website</a:t>
            </a:r>
            <a:r>
              <a:rPr lang="en-US" sz="2400" dirty="0"/>
              <a:t>: </a:t>
            </a:r>
            <a:r>
              <a:rPr lang="en-US" sz="2400" b="1" dirty="0">
                <a:solidFill>
                  <a:srgbClr val="44B362"/>
                </a:solidFill>
              </a:rPr>
              <a:t>new-</a:t>
            </a:r>
            <a:r>
              <a:rPr lang="en-US" sz="2400" b="1" dirty="0" err="1">
                <a:solidFill>
                  <a:srgbClr val="44B362"/>
                </a:solidFill>
              </a:rPr>
              <a:t>futures.org</a:t>
            </a:r>
            <a:r>
              <a:rPr lang="en-US" sz="2400" b="1" dirty="0">
                <a:solidFill>
                  <a:srgbClr val="44B362"/>
                </a:solidFill>
              </a:rPr>
              <a:t> </a:t>
            </a:r>
          </a:p>
          <a:p>
            <a:pPr marL="114300" indent="0">
              <a:buNone/>
            </a:pPr>
            <a:r>
              <a:rPr lang="en-US" sz="2400" b="1" dirty="0">
                <a:solidFill>
                  <a:schemeClr val="tx1">
                    <a:lumMod val="65000"/>
                    <a:lumOff val="35000"/>
                  </a:schemeClr>
                </a:solidFill>
              </a:rPr>
              <a:t>Facebook</a:t>
            </a:r>
            <a:r>
              <a:rPr lang="en-US" sz="2400" dirty="0"/>
              <a:t>: </a:t>
            </a:r>
            <a:r>
              <a:rPr lang="en-US" sz="2400" b="1" dirty="0">
                <a:solidFill>
                  <a:srgbClr val="44B362"/>
                </a:solidFill>
              </a:rPr>
              <a:t>https://www.facebook.com/nh4youth/</a:t>
            </a:r>
          </a:p>
          <a:p>
            <a:pPr marL="114300" indent="0">
              <a:buNone/>
            </a:pPr>
            <a:r>
              <a:rPr lang="en-US" sz="2400" b="1" dirty="0">
                <a:solidFill>
                  <a:schemeClr val="tx1">
                    <a:lumMod val="65000"/>
                    <a:lumOff val="35000"/>
                  </a:schemeClr>
                </a:solidFill>
              </a:rPr>
              <a:t>Twitter</a:t>
            </a:r>
            <a:r>
              <a:rPr lang="en-US" sz="2400" dirty="0"/>
              <a:t>: </a:t>
            </a:r>
            <a:r>
              <a:rPr lang="en-US" sz="2400" b="1" dirty="0">
                <a:solidFill>
                  <a:srgbClr val="44B362"/>
                </a:solidFill>
              </a:rPr>
              <a:t>https://twitter.com/NH4youth </a:t>
            </a:r>
          </a:p>
          <a:p>
            <a:pPr marL="114300"/>
            <a:r>
              <a:rPr lang="en-US" sz="2400" b="1" dirty="0">
                <a:solidFill>
                  <a:schemeClr val="tx1">
                    <a:lumMod val="65000"/>
                    <a:lumOff val="35000"/>
                  </a:schemeClr>
                </a:solidFill>
              </a:rPr>
              <a:t>Sign up for our emails: </a:t>
            </a:r>
            <a:r>
              <a:rPr lang="en-US" sz="2400" b="1" dirty="0">
                <a:solidFill>
                  <a:srgbClr val="44B362"/>
                </a:solidFill>
                <a:hlinkClick r:id="rId3">
                  <a:extLst>
                    <a:ext uri="{A12FA001-AC4F-418D-AE19-62706E023703}">
                      <ahyp:hlinkClr xmlns:ahyp="http://schemas.microsoft.com/office/drawing/2018/hyperlinkcolor" val="tx"/>
                    </a:ext>
                  </a:extLst>
                </a:hlinkClick>
              </a:rPr>
              <a:t>https://new-futures.org/email-signup</a:t>
            </a:r>
            <a:endParaRPr lang="en-US" sz="2400" b="1" dirty="0">
              <a:solidFill>
                <a:srgbClr val="44B362"/>
              </a:solidFill>
            </a:endParaRPr>
          </a:p>
        </p:txBody>
      </p:sp>
      <p:sp>
        <p:nvSpPr>
          <p:cNvPr id="4" name="TextBox 3"/>
          <p:cNvSpPr txBox="1"/>
          <p:nvPr/>
        </p:nvSpPr>
        <p:spPr>
          <a:xfrm>
            <a:off x="368710" y="2001570"/>
            <a:ext cx="8153400" cy="1708160"/>
          </a:xfrm>
          <a:prstGeom prst="rect">
            <a:avLst/>
          </a:prstGeom>
          <a:noFill/>
        </p:spPr>
        <p:txBody>
          <a:bodyPr wrap="square" numCol="2" rtlCol="0">
            <a:spAutoFit/>
          </a:bodyPr>
          <a:lstStyle/>
          <a:p>
            <a:pPr marL="114300" lvl="0" defTabSz="457200"/>
            <a:r>
              <a:rPr lang="en-US" sz="2100" b="1" dirty="0">
                <a:solidFill>
                  <a:schemeClr val="tx1">
                    <a:lumMod val="65000"/>
                    <a:lumOff val="35000"/>
                  </a:schemeClr>
                </a:solidFill>
                <a:latin typeface="Comic Sans MS" panose="030F0702030302020204" pitchFamily="66" charset="0"/>
              </a:rPr>
              <a:t>Cheryl Avery </a:t>
            </a:r>
          </a:p>
          <a:p>
            <a:pPr marL="114300" lvl="0" defTabSz="457200"/>
            <a:r>
              <a:rPr lang="en-US" sz="2100" dirty="0">
                <a:solidFill>
                  <a:schemeClr val="tx1">
                    <a:lumMod val="65000"/>
                    <a:lumOff val="35000"/>
                  </a:schemeClr>
                </a:solidFill>
                <a:latin typeface="Comic Sans MS" panose="030F0702030302020204" pitchFamily="66" charset="0"/>
              </a:rPr>
              <a:t>Policy Coordinator </a:t>
            </a:r>
            <a:r>
              <a:rPr lang="en-US" sz="2100" dirty="0">
                <a:solidFill>
                  <a:schemeClr val="tx1">
                    <a:lumMod val="65000"/>
                    <a:lumOff val="35000"/>
                  </a:schemeClr>
                </a:solidFill>
                <a:latin typeface="Comic Sans MS" panose="030F0702030302020204" pitchFamily="66" charset="0"/>
                <a:hlinkClick r:id="rId4"/>
              </a:rPr>
              <a:t>Cavery@new-futures.org</a:t>
            </a:r>
            <a:endParaRPr lang="en-US" sz="2100" dirty="0">
              <a:solidFill>
                <a:schemeClr val="tx1">
                  <a:lumMod val="65000"/>
                  <a:lumOff val="35000"/>
                </a:schemeClr>
              </a:solidFill>
              <a:latin typeface="Comic Sans MS" panose="030F0702030302020204" pitchFamily="66" charset="0"/>
            </a:endParaRPr>
          </a:p>
          <a:p>
            <a:pPr marL="114300" lvl="0" defTabSz="457200"/>
            <a:endParaRPr lang="en-US" sz="2100" dirty="0">
              <a:solidFill>
                <a:schemeClr val="tx1">
                  <a:lumMod val="65000"/>
                  <a:lumOff val="35000"/>
                </a:schemeClr>
              </a:solidFill>
              <a:latin typeface="Comic Sans MS" panose="030F0702030302020204" pitchFamily="66" charset="0"/>
            </a:endParaRPr>
          </a:p>
          <a:p>
            <a:pPr marL="114300" lvl="0" defTabSz="457200"/>
            <a:endParaRPr lang="en-US" sz="2100" dirty="0">
              <a:solidFill>
                <a:schemeClr val="tx1">
                  <a:lumMod val="65000"/>
                  <a:lumOff val="35000"/>
                </a:schemeClr>
              </a:solidFill>
              <a:latin typeface="Comic Sans MS" panose="030F0702030302020204" pitchFamily="66" charset="0"/>
            </a:endParaRPr>
          </a:p>
          <a:p>
            <a:pPr marL="114300" lvl="0" defTabSz="457200"/>
            <a:r>
              <a:rPr lang="en-US" sz="2100" b="1" dirty="0">
                <a:solidFill>
                  <a:schemeClr val="tx1">
                    <a:lumMod val="65000"/>
                    <a:lumOff val="35000"/>
                  </a:schemeClr>
                </a:solidFill>
                <a:latin typeface="Comic Sans MS" panose="030F0702030302020204" pitchFamily="66" charset="0"/>
              </a:rPr>
              <a:t>Dellie Champagne </a:t>
            </a:r>
          </a:p>
          <a:p>
            <a:pPr marL="114300" lvl="0" defTabSz="457200"/>
            <a:r>
              <a:rPr lang="en-US" sz="2100" dirty="0">
                <a:solidFill>
                  <a:schemeClr val="tx1">
                    <a:lumMod val="65000"/>
                    <a:lumOff val="35000"/>
                  </a:schemeClr>
                </a:solidFill>
                <a:latin typeface="Comic Sans MS" panose="030F0702030302020204" pitchFamily="66" charset="0"/>
              </a:rPr>
              <a:t>Community Engagement Coordinator </a:t>
            </a:r>
          </a:p>
          <a:p>
            <a:pPr marL="114300" lvl="0" defTabSz="457200"/>
            <a:r>
              <a:rPr lang="en-US" sz="2100" dirty="0">
                <a:solidFill>
                  <a:srgbClr val="4BACC6"/>
                </a:solidFill>
                <a:latin typeface="Comic Sans MS" panose="030F0702030302020204" pitchFamily="66" charset="0"/>
                <a:hlinkClick r:id="rId5"/>
              </a:rPr>
              <a:t>Dchampagne@new-futures.org</a:t>
            </a:r>
            <a:endParaRPr lang="en-US" sz="2100" dirty="0">
              <a:solidFill>
                <a:srgbClr val="4BACC6"/>
              </a:solidFill>
              <a:latin typeface="Comic Sans MS" panose="030F0702030302020204" pitchFamily="66" charset="0"/>
            </a:endParaRPr>
          </a:p>
          <a:p>
            <a:pPr marL="114300" lvl="0" defTabSz="457200"/>
            <a:endParaRPr lang="en-US" sz="2100" dirty="0">
              <a:solidFill>
                <a:srgbClr val="4BACC6"/>
              </a:solidFill>
              <a:latin typeface="Comic Sans MS" panose="030F0702030302020204" pitchFamily="66" charset="0"/>
            </a:endParaRPr>
          </a:p>
        </p:txBody>
      </p:sp>
      <p:pic>
        <p:nvPicPr>
          <p:cNvPr id="7" name="Picture 6" descr="A picture containing drawing&#10;&#10;Description automatically generated">
            <a:extLst>
              <a:ext uri="{FF2B5EF4-FFF2-40B4-BE49-F238E27FC236}">
                <a16:creationId xmlns:a16="http://schemas.microsoft.com/office/drawing/2014/main" id="{A08AF905-3C44-014A-90AA-DCCB26165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82048"/>
            <a:ext cx="3286373" cy="998280"/>
          </a:xfrm>
          <a:prstGeom prst="rect">
            <a:avLst/>
          </a:prstGeom>
        </p:spPr>
      </p:pic>
    </p:spTree>
    <p:extLst>
      <p:ext uri="{BB962C8B-B14F-4D97-AF65-F5344CB8AC3E}">
        <p14:creationId xmlns:p14="http://schemas.microsoft.com/office/powerpoint/2010/main" val="4153887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person, wall&#10;&#10;Description automatically generated">
            <a:extLst>
              <a:ext uri="{FF2B5EF4-FFF2-40B4-BE49-F238E27FC236}">
                <a16:creationId xmlns:a16="http://schemas.microsoft.com/office/drawing/2014/main" id="{B3CC2565-C6CA-483C-A1D1-5E13D7001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492" y="2590800"/>
            <a:ext cx="2228275" cy="1555728"/>
          </a:xfrm>
          <a:prstGeom prst="rect">
            <a:avLst/>
          </a:prstGeom>
        </p:spPr>
      </p:pic>
      <p:pic>
        <p:nvPicPr>
          <p:cNvPr id="7" name="Picture 6" descr="A group of people walking in front of a crowd&#10;&#10;Description automatically generated">
            <a:extLst>
              <a:ext uri="{FF2B5EF4-FFF2-40B4-BE49-F238E27FC236}">
                <a16:creationId xmlns:a16="http://schemas.microsoft.com/office/drawing/2014/main" id="{816408B5-1289-4AE8-BDDF-246EA197F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621" y="1951841"/>
            <a:ext cx="3454194" cy="2302796"/>
          </a:xfrm>
          <a:prstGeom prst="rect">
            <a:avLst/>
          </a:prstGeom>
        </p:spPr>
      </p:pic>
      <p:pic>
        <p:nvPicPr>
          <p:cNvPr id="13" name="Picture 12" descr="A group of people holding a sign&#10;&#10;Description automatically generated">
            <a:extLst>
              <a:ext uri="{FF2B5EF4-FFF2-40B4-BE49-F238E27FC236}">
                <a16:creationId xmlns:a16="http://schemas.microsoft.com/office/drawing/2014/main" id="{07D06ACC-9A5D-44AC-81BA-73A67EAAB5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763" y="533400"/>
            <a:ext cx="1368380" cy="1824506"/>
          </a:xfrm>
          <a:prstGeom prst="rect">
            <a:avLst/>
          </a:prstGeom>
        </p:spPr>
      </p:pic>
      <p:pic>
        <p:nvPicPr>
          <p:cNvPr id="21" name="Picture 20" descr="A picture containing tree, outdoor, man, person&#10;&#10;Description automatically generated">
            <a:extLst>
              <a:ext uri="{FF2B5EF4-FFF2-40B4-BE49-F238E27FC236}">
                <a16:creationId xmlns:a16="http://schemas.microsoft.com/office/drawing/2014/main" id="{13C87EB9-E661-4BC8-ACAE-AF362A61D6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245" y="4555567"/>
            <a:ext cx="2228275" cy="1485517"/>
          </a:xfrm>
          <a:prstGeom prst="rect">
            <a:avLst/>
          </a:prstGeom>
        </p:spPr>
      </p:pic>
      <p:pic>
        <p:nvPicPr>
          <p:cNvPr id="20" name="Picture 19" descr="A picture containing indoor, table, wall&#10;&#10;Description automatically generated">
            <a:extLst>
              <a:ext uri="{FF2B5EF4-FFF2-40B4-BE49-F238E27FC236}">
                <a16:creationId xmlns:a16="http://schemas.microsoft.com/office/drawing/2014/main" id="{5A72F5A9-42A3-4479-A025-FDCE6379FE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0001" y="4319062"/>
            <a:ext cx="1370662" cy="1827550"/>
          </a:xfrm>
          <a:prstGeom prst="rect">
            <a:avLst/>
          </a:prstGeom>
        </p:spPr>
      </p:pic>
      <p:pic>
        <p:nvPicPr>
          <p:cNvPr id="8" name="Picture 7" descr="A couple of people that are standing in the grass&#10;&#10;Description automatically generated">
            <a:extLst>
              <a:ext uri="{FF2B5EF4-FFF2-40B4-BE49-F238E27FC236}">
                <a16:creationId xmlns:a16="http://schemas.microsoft.com/office/drawing/2014/main" id="{C8E19204-F202-4CEA-BFA9-05FF529D06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245" y="2833545"/>
            <a:ext cx="2228275" cy="1485517"/>
          </a:xfrm>
          <a:prstGeom prst="rect">
            <a:avLst/>
          </a:prstGeom>
        </p:spPr>
      </p:pic>
      <p:pic>
        <p:nvPicPr>
          <p:cNvPr id="19" name="Picture 18" descr="A group of people posing for the camera&#10;&#10;Description automatically generated">
            <a:extLst>
              <a:ext uri="{FF2B5EF4-FFF2-40B4-BE49-F238E27FC236}">
                <a16:creationId xmlns:a16="http://schemas.microsoft.com/office/drawing/2014/main" id="{2BC7733E-4AD0-47DB-8534-59A0879610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669" y="889590"/>
            <a:ext cx="2228275" cy="1612453"/>
          </a:xfrm>
          <a:prstGeom prst="rect">
            <a:avLst/>
          </a:prstGeom>
        </p:spPr>
      </p:pic>
      <p:pic>
        <p:nvPicPr>
          <p:cNvPr id="25" name="Picture 24" descr="A group of people standing in front of a building&#10;&#10;Description automatically generated">
            <a:extLst>
              <a:ext uri="{FF2B5EF4-FFF2-40B4-BE49-F238E27FC236}">
                <a16:creationId xmlns:a16="http://schemas.microsoft.com/office/drawing/2014/main" id="{6A18870D-A484-40EF-8ABF-385AD60EA7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1656" y="210300"/>
            <a:ext cx="1980688" cy="1485517"/>
          </a:xfrm>
          <a:prstGeom prst="rect">
            <a:avLst/>
          </a:prstGeom>
        </p:spPr>
      </p:pic>
      <p:pic>
        <p:nvPicPr>
          <p:cNvPr id="29" name="Picture 28" descr="A group of people posing for a photo&#10;&#10;Description automatically generated">
            <a:extLst>
              <a:ext uri="{FF2B5EF4-FFF2-40B4-BE49-F238E27FC236}">
                <a16:creationId xmlns:a16="http://schemas.microsoft.com/office/drawing/2014/main" id="{7E8298B7-DECC-4B13-BDF8-6C4E9BD468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31966" y="4487339"/>
            <a:ext cx="1830378" cy="1490996"/>
          </a:xfrm>
          <a:prstGeom prst="rect">
            <a:avLst/>
          </a:prstGeom>
        </p:spPr>
      </p:pic>
    </p:spTree>
    <p:extLst>
      <p:ext uri="{BB962C8B-B14F-4D97-AF65-F5344CB8AC3E}">
        <p14:creationId xmlns:p14="http://schemas.microsoft.com/office/powerpoint/2010/main" val="323649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68B3-1332-40EB-811B-230D490D82AE}"/>
              </a:ext>
            </a:extLst>
          </p:cNvPr>
          <p:cNvSpPr>
            <a:spLocks noGrp="1"/>
          </p:cNvSpPr>
          <p:nvPr>
            <p:ph type="title"/>
          </p:nvPr>
        </p:nvSpPr>
        <p:spPr>
          <a:xfrm>
            <a:off x="822960" y="286603"/>
            <a:ext cx="7543800" cy="1450757"/>
          </a:xfrm>
        </p:spPr>
        <p:txBody>
          <a:bodyPr>
            <a:normAutofit/>
          </a:bodyPr>
          <a:lstStyle/>
          <a:p>
            <a:pPr algn="ctr"/>
            <a:r>
              <a:rPr lang="en-US" b="1" dirty="0"/>
              <a:t>Workgroups</a:t>
            </a:r>
            <a:endParaRPr lang="en-US" dirty="0"/>
          </a:p>
        </p:txBody>
      </p:sp>
      <p:graphicFrame>
        <p:nvGraphicFramePr>
          <p:cNvPr id="5" name="Content Placeholder 2">
            <a:extLst>
              <a:ext uri="{FF2B5EF4-FFF2-40B4-BE49-F238E27FC236}">
                <a16:creationId xmlns:a16="http://schemas.microsoft.com/office/drawing/2014/main" id="{9E5F346C-E222-41F4-8383-6F1518C272DA}"/>
              </a:ext>
            </a:extLst>
          </p:cNvPr>
          <p:cNvGraphicFramePr>
            <a:graphicFrameLocks noGrp="1"/>
          </p:cNvGraphicFramePr>
          <p:nvPr>
            <p:ph idx="1"/>
            <p:extLst>
              <p:ext uri="{D42A27DB-BD31-4B8C-83A1-F6EECF244321}">
                <p14:modId xmlns:p14="http://schemas.microsoft.com/office/powerpoint/2010/main" val="20582002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65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3429000"/>
            <a:ext cx="8001000" cy="3877985"/>
          </a:xfrm>
          <a:prstGeom prst="rect">
            <a:avLst/>
          </a:prstGeom>
          <a:noFill/>
        </p:spPr>
        <p:txBody>
          <a:bodyPr wrap="square" lIns="91440" tIns="45720" rIns="91440" bIns="45720">
            <a:spAutoFit/>
          </a:bodyPr>
          <a:lstStyle/>
          <a:p>
            <a:endParaRPr lang="en-US" sz="2200" dirty="0"/>
          </a:p>
          <a:p>
            <a:pPr marL="285750" indent="-285750">
              <a:buFont typeface="Arial" panose="020B0604020202020204" pitchFamily="34" charset="0"/>
              <a:buChar char="•"/>
            </a:pPr>
            <a:r>
              <a:rPr lang="en-US" sz="2200" dirty="0"/>
              <a:t>Many children, youth, and their families do not receive the supports and services they need, when and where they need them</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Children and youth with complex behavioral health challenges continue to encounter </a:t>
            </a:r>
            <a:r>
              <a:rPr lang="en-US" sz="2200" b="1" dirty="0"/>
              <a:t>multiple systems </a:t>
            </a:r>
            <a:r>
              <a:rPr lang="en-US" sz="2200" dirty="0"/>
              <a:t>that are uncoordinated </a:t>
            </a:r>
          </a:p>
          <a:p>
            <a:endParaRPr lang="en-US" sz="2000" dirty="0"/>
          </a:p>
          <a:p>
            <a:r>
              <a:rPr lang="en-US" dirty="0"/>
              <a:t> </a:t>
            </a:r>
          </a:p>
          <a:p>
            <a:pPr marL="285750" indent="-285750">
              <a:buFont typeface="Arial" panose="020B0604020202020204" pitchFamily="34" charset="0"/>
              <a:buChar char="•"/>
            </a:pPr>
            <a:endParaRPr lang="en-US" dirty="0"/>
          </a:p>
          <a:p>
            <a:endParaRPr lang="en-US" dirty="0"/>
          </a:p>
          <a:p>
            <a:endParaRPr lang="en-US" dirty="0"/>
          </a:p>
        </p:txBody>
      </p:sp>
      <p:sp>
        <p:nvSpPr>
          <p:cNvPr id="6" name="TextBox 5"/>
          <p:cNvSpPr txBox="1"/>
          <p:nvPr/>
        </p:nvSpPr>
        <p:spPr>
          <a:xfrm>
            <a:off x="457200" y="713303"/>
            <a:ext cx="4876800" cy="954107"/>
          </a:xfrm>
          <a:prstGeom prst="rect">
            <a:avLst/>
          </a:prstGeom>
          <a:noFill/>
        </p:spPr>
        <p:txBody>
          <a:bodyPr wrap="square" rtlCol="0">
            <a:spAutoFit/>
          </a:bodyPr>
          <a:lstStyle/>
          <a:p>
            <a:pPr algn="ctr"/>
            <a:r>
              <a:rPr lang="en-US" sz="2800" b="1" dirty="0">
                <a:solidFill>
                  <a:schemeClr val="tx1">
                    <a:lumMod val="75000"/>
                    <a:lumOff val="25000"/>
                  </a:schemeClr>
                </a:solidFill>
                <a:latin typeface="+mj-lt"/>
              </a:rPr>
              <a:t>What are the challenges we’re trying to address?</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940296"/>
            <a:ext cx="3501887" cy="22389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9F1B7BD4-0C62-3D42-A600-2305FD9F16B8}"/>
              </a:ext>
            </a:extLst>
          </p:cNvPr>
          <p:cNvSpPr txBox="1"/>
          <p:nvPr/>
        </p:nvSpPr>
        <p:spPr>
          <a:xfrm>
            <a:off x="609600" y="1792307"/>
            <a:ext cx="4572000" cy="2062103"/>
          </a:xfrm>
          <a:prstGeom prst="rect">
            <a:avLst/>
          </a:prstGeom>
          <a:noFill/>
        </p:spPr>
        <p:txBody>
          <a:bodyPr wrap="square" rtlCol="0">
            <a:spAutoFit/>
          </a:bodyPr>
          <a:lstStyle/>
          <a:p>
            <a:pPr marL="285750" indent="-285750">
              <a:buFont typeface="Arial" panose="020B0604020202020204" pitchFamily="34" charset="0"/>
              <a:buChar char="•"/>
            </a:pPr>
            <a:r>
              <a:rPr lang="en-US" sz="2200" dirty="0"/>
              <a:t>1 in 5 New Hampshire children and youth have diagnosable mental health disorders; genetic, or acquired due to adverse childhood experiences (ACEs).</a:t>
            </a:r>
          </a:p>
          <a:p>
            <a:endParaRPr lang="en-US" dirty="0"/>
          </a:p>
        </p:txBody>
      </p:sp>
    </p:spTree>
    <p:extLst>
      <p:ext uri="{BB962C8B-B14F-4D97-AF65-F5344CB8AC3E}">
        <p14:creationId xmlns:p14="http://schemas.microsoft.com/office/powerpoint/2010/main" val="127674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DF30-9760-4859-BBB7-F6858E7B2D51}"/>
              </a:ext>
            </a:extLst>
          </p:cNvPr>
          <p:cNvSpPr>
            <a:spLocks noGrp="1"/>
          </p:cNvSpPr>
          <p:nvPr>
            <p:ph type="title"/>
          </p:nvPr>
        </p:nvSpPr>
        <p:spPr>
          <a:xfrm>
            <a:off x="822960" y="286603"/>
            <a:ext cx="7543800" cy="1450757"/>
          </a:xfrm>
        </p:spPr>
        <p:txBody>
          <a:bodyPr>
            <a:normAutofit/>
          </a:bodyPr>
          <a:lstStyle/>
          <a:p>
            <a:pPr algn="ctr"/>
            <a:r>
              <a:rPr lang="en-US" sz="3700" dirty="0"/>
              <a:t>Adverse Childhood Experiences (ACEs) </a:t>
            </a:r>
            <a:br>
              <a:rPr lang="en-US" sz="3700" dirty="0"/>
            </a:br>
            <a:r>
              <a:rPr lang="en-US" sz="3700" dirty="0"/>
              <a:t>and Toxic Stress</a:t>
            </a:r>
          </a:p>
        </p:txBody>
      </p:sp>
      <p:graphicFrame>
        <p:nvGraphicFramePr>
          <p:cNvPr id="5" name="Content Placeholder 2">
            <a:extLst>
              <a:ext uri="{FF2B5EF4-FFF2-40B4-BE49-F238E27FC236}">
                <a16:creationId xmlns:a16="http://schemas.microsoft.com/office/drawing/2014/main" id="{A7828A20-1893-45A8-AA5A-0B4661FF737D}"/>
              </a:ext>
            </a:extLst>
          </p:cNvPr>
          <p:cNvGraphicFramePr>
            <a:graphicFrameLocks noGrp="1"/>
          </p:cNvGraphicFramePr>
          <p:nvPr>
            <p:ph idx="1"/>
            <p:extLst>
              <p:ext uri="{D42A27DB-BD31-4B8C-83A1-F6EECF244321}">
                <p14:modId xmlns:p14="http://schemas.microsoft.com/office/powerpoint/2010/main" val="85416010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39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394CD0-27FE-48D5-B59E-B6528C318AC8}"/>
              </a:ext>
            </a:extLst>
          </p:cNvPr>
          <p:cNvSpPr>
            <a:spLocks noGrp="1"/>
          </p:cNvSpPr>
          <p:nvPr>
            <p:ph type="title"/>
          </p:nvPr>
        </p:nvSpPr>
        <p:spPr>
          <a:xfrm>
            <a:off x="369277" y="516835"/>
            <a:ext cx="2313633" cy="5772840"/>
          </a:xfrm>
        </p:spPr>
        <p:txBody>
          <a:bodyPr anchor="ctr">
            <a:normAutofit/>
          </a:bodyPr>
          <a:lstStyle/>
          <a:p>
            <a:r>
              <a:rPr lang="en-US" sz="2900">
                <a:solidFill>
                  <a:srgbClr val="FFFFFF"/>
                </a:solidFill>
              </a:rPr>
              <a:t>ACEs Questionnaire</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0BAC752-8B19-485B-A2FB-42D8848C9678}"/>
              </a:ext>
            </a:extLst>
          </p:cNvPr>
          <p:cNvGraphicFramePr>
            <a:graphicFrameLocks noGrp="1"/>
          </p:cNvGraphicFramePr>
          <p:nvPr>
            <p:ph idx="1"/>
            <p:extLst>
              <p:ext uri="{D42A27DB-BD31-4B8C-83A1-F6EECF244321}">
                <p14:modId xmlns:p14="http://schemas.microsoft.com/office/powerpoint/2010/main" val="3800204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64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979B-3B02-42F4-9CCA-247485759CA9}"/>
              </a:ext>
            </a:extLst>
          </p:cNvPr>
          <p:cNvSpPr>
            <a:spLocks noGrp="1"/>
          </p:cNvSpPr>
          <p:nvPr>
            <p:ph type="title"/>
          </p:nvPr>
        </p:nvSpPr>
        <p:spPr/>
        <p:txBody>
          <a:bodyPr/>
          <a:lstStyle/>
          <a:p>
            <a:pPr algn="ctr"/>
            <a:r>
              <a:rPr lang="en-US" b="1" dirty="0"/>
              <a:t>RSA 169 C (1979)</a:t>
            </a:r>
          </a:p>
        </p:txBody>
      </p:sp>
      <p:sp>
        <p:nvSpPr>
          <p:cNvPr id="3" name="Content Placeholder 2">
            <a:extLst>
              <a:ext uri="{FF2B5EF4-FFF2-40B4-BE49-F238E27FC236}">
                <a16:creationId xmlns:a16="http://schemas.microsoft.com/office/drawing/2014/main" id="{512E73BA-E2DC-48CF-B857-80A6BA2F474C}"/>
              </a:ext>
            </a:extLst>
          </p:cNvPr>
          <p:cNvSpPr>
            <a:spLocks noGrp="1"/>
          </p:cNvSpPr>
          <p:nvPr>
            <p:ph idx="1"/>
          </p:nvPr>
        </p:nvSpPr>
        <p:spPr/>
        <p:txBody>
          <a:bodyPr>
            <a:normAutofit/>
          </a:bodyPr>
          <a:lstStyle/>
          <a:p>
            <a:pPr marL="0" indent="0">
              <a:buNone/>
            </a:pPr>
            <a:r>
              <a:rPr lang="en-US" sz="4400" dirty="0"/>
              <a:t>YOU</a:t>
            </a:r>
            <a:r>
              <a:rPr lang="en-US" dirty="0"/>
              <a:t> are a </a:t>
            </a:r>
            <a:r>
              <a:rPr lang="en-US" dirty="0">
                <a:highlight>
                  <a:srgbClr val="FFFF00"/>
                </a:highlight>
              </a:rPr>
              <a:t>mandatory</a:t>
            </a:r>
            <a:r>
              <a:rPr lang="en-US" dirty="0"/>
              <a:t> reporter – even if you only suspect.  And please don’t think others made the call.</a:t>
            </a:r>
          </a:p>
          <a:p>
            <a:pPr marL="0" indent="0">
              <a:buNone/>
            </a:pPr>
            <a:r>
              <a:rPr lang="en-US" dirty="0">
                <a:hlinkClick r:id="rId2"/>
              </a:rPr>
              <a:t>https://www.gencourt.state.nh.us/rsa/html/NHTOC/NHTOC-XII-169-C.htm</a:t>
            </a:r>
            <a:endParaRPr lang="en-US" dirty="0"/>
          </a:p>
          <a:p>
            <a:r>
              <a:rPr lang="en-US" dirty="0"/>
              <a:t>Please call:</a:t>
            </a:r>
            <a:endParaRPr lang="en-US" b="1" dirty="0"/>
          </a:p>
          <a:p>
            <a:r>
              <a:rPr lang="en-US" dirty="0"/>
              <a:t>New Hampshire</a:t>
            </a:r>
          </a:p>
          <a:p>
            <a:r>
              <a:rPr lang="en-US" dirty="0"/>
              <a:t>Toll-Free: (800) 894-5533</a:t>
            </a:r>
          </a:p>
          <a:p>
            <a:r>
              <a:rPr lang="en-US" dirty="0"/>
              <a:t>Local (toll): (603) 271-6556</a:t>
            </a:r>
          </a:p>
          <a:p>
            <a:r>
              <a:rPr lang="en-US" dirty="0">
                <a:hlinkClick r:id="rId3"/>
              </a:rPr>
              <a:t>https://www.dhhs.nh.gov/dcyf/cps/stop.htm</a:t>
            </a:r>
            <a:endParaRPr lang="en-US" dirty="0"/>
          </a:p>
          <a:p>
            <a:pPr marL="0" indent="0">
              <a:buNone/>
            </a:pPr>
            <a:endParaRPr lang="en-US" dirty="0"/>
          </a:p>
        </p:txBody>
      </p:sp>
    </p:spTree>
    <p:extLst>
      <p:ext uri="{BB962C8B-B14F-4D97-AF65-F5344CB8AC3E}">
        <p14:creationId xmlns:p14="http://schemas.microsoft.com/office/powerpoint/2010/main" val="386534934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5708</Words>
  <Application>Microsoft Office PowerPoint</Application>
  <PresentationFormat>On-screen Show (4:3)</PresentationFormat>
  <Paragraphs>546</Paragraphs>
  <Slides>48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Comic Sans MS</vt:lpstr>
      <vt:lpstr>Wingdings</vt:lpstr>
      <vt:lpstr>Retrospect</vt:lpstr>
      <vt:lpstr>System of Care Overview</vt:lpstr>
      <vt:lpstr>PowerPoint Presentation</vt:lpstr>
      <vt:lpstr>PowerPoint Presentation</vt:lpstr>
      <vt:lpstr>PowerPoint Presentation</vt:lpstr>
      <vt:lpstr>Workgroups</vt:lpstr>
      <vt:lpstr>PowerPoint Presentation</vt:lpstr>
      <vt:lpstr>Adverse Childhood Experiences (ACEs)  and Toxic Stress</vt:lpstr>
      <vt:lpstr>ACEs Questionnaire</vt:lpstr>
      <vt:lpstr>RSA 169 C (1979)</vt:lpstr>
      <vt:lpstr>Signs of Physical Abuse</vt:lpstr>
      <vt:lpstr>Signs of Emotional Injury</vt:lpstr>
      <vt:lpstr>Signs of Sexual Abuse</vt:lpstr>
      <vt:lpstr>Signs of Neglect</vt:lpstr>
      <vt:lpstr>RSA 169 C (cont’d)</vt:lpstr>
      <vt:lpstr>Granite State  Children’s Alliance (GSCA)</vt:lpstr>
      <vt:lpstr>Office of the Child Advocate</vt:lpstr>
      <vt:lpstr>ACEs Story</vt:lpstr>
      <vt:lpstr>PowerPoint Presentation</vt:lpstr>
      <vt:lpstr>PowerPoint Presentation</vt:lpstr>
      <vt:lpstr>PowerPoint Presentation</vt:lpstr>
      <vt:lpstr>System of Care Components/Values</vt:lpstr>
      <vt:lpstr>PowerPoint Presentation</vt:lpstr>
      <vt:lpstr>PowerPoint Presentation</vt:lpstr>
      <vt:lpstr>PowerPoint Presentation</vt:lpstr>
      <vt:lpstr>PowerPoint Presentation</vt:lpstr>
      <vt:lpstr>  New Hampshire’s Wraparound Model</vt:lpstr>
      <vt:lpstr>The Four Stages of Wraparound</vt:lpstr>
      <vt:lpstr>PowerPoint Presentation</vt:lpstr>
      <vt:lpstr>Policy Priorities: Past and Present</vt:lpstr>
      <vt:lpstr>Multi-tiered System of Supports for Behavioral Health and Wellness (MTSS-B)</vt:lpstr>
      <vt:lpstr> MTSS-B  Framework</vt:lpstr>
      <vt:lpstr>MTSS-B (cont’d)</vt:lpstr>
      <vt:lpstr>PowerPoint Presentation</vt:lpstr>
      <vt:lpstr>Senate Bill 14 (2019)</vt:lpstr>
      <vt:lpstr>Senate Bill 14 (cont’d)</vt:lpstr>
      <vt:lpstr>Senate Bill 6 (2019)</vt:lpstr>
      <vt:lpstr>House commissions and commitees</vt:lpstr>
      <vt:lpstr>PowerPoint Presentation</vt:lpstr>
      <vt:lpstr>PowerPoint Presentation</vt:lpstr>
      <vt:lpstr>PowerPoint Presentation</vt:lpstr>
      <vt:lpstr>Family First Prevention Services Act  </vt:lpstr>
      <vt:lpstr>Gaps in the service array </vt:lpstr>
      <vt:lpstr>DCYF RFP – Community Based Voluntary Services</vt:lpstr>
      <vt:lpstr>Multisystemic Therapy (MST)</vt:lpstr>
      <vt:lpstr>PowerPoint Presentation</vt:lpstr>
      <vt:lpstr>Education &amp; Outreach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of Care Overview</dc:title>
  <dc:creator>Bobbie Burgess</dc:creator>
  <cp:lastModifiedBy>Dellie Champagne</cp:lastModifiedBy>
  <cp:revision>8</cp:revision>
  <dcterms:created xsi:type="dcterms:W3CDTF">2020-04-20T17:16:51Z</dcterms:created>
  <dcterms:modified xsi:type="dcterms:W3CDTF">2020-04-24T19:58:06Z</dcterms:modified>
</cp:coreProperties>
</file>